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7315200" cy="9601200"/>
  <p:embeddedFontLst>
    <p:embeddedFont>
      <p:font typeface="Calibri" panose="020F0502020204030204" pitchFamily="34" charset="0"/>
      <p:regular r:id="rId42"/>
      <p:bold r:id="rId43"/>
      <p:italic r:id="rId44"/>
      <p:boldItalic r:id="rId45"/>
    </p:embeddedFont>
    <p:embeddedFont>
      <p:font typeface="Comic Sans MS" panose="030F0702030302020204" pitchFamily="66" charset="0"/>
      <p:regular r:id="rId46"/>
      <p:bold r:id="rId47"/>
      <p:italic r:id="rId48"/>
      <p:boldItalic r:id="rId49"/>
    </p:embeddedFont>
    <p:embeddedFont>
      <p:font typeface="Lato" panose="020B0604020202020204" charset="0"/>
      <p:regular r:id="rId50"/>
      <p:bold r:id="rId51"/>
      <p:italic r:id="rId52"/>
      <p:boldItalic r:id="rId53"/>
    </p:embeddedFont>
    <p:embeddedFont>
      <p:font typeface="Raleway"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c61b20960_0_1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c61b20960_0_14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9797ac2cf_0_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9797ac2cf_0_1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7e7c5281a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7e7c5281a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9797ac2cf_0_1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9797ac2cf_0_18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Say “looking beyond these studies, the DEMP generator is being used by Uof Regina”</a:t>
            </a:r>
            <a:endParaRPr/>
          </a:p>
          <a:p>
            <a:pPr marL="483306" indent="-315491">
              <a:buAutoNum type="arabicPeriod"/>
            </a:pPr>
            <a:r>
              <a:rPr lang="en"/>
              <a:t>First bullet</a:t>
            </a:r>
            <a:endParaRPr/>
          </a:p>
          <a:p>
            <a:pPr marL="483306" indent="-315491">
              <a:buAutoNum type="arabicPeriod"/>
            </a:pPr>
            <a:r>
              <a:rPr lang="en"/>
              <a:t>Image: say “3 plots of sigmaL vs -t in CKY model for a range of Q2. Blue is Landau function and red is an exponential fit of the CKY points in green.”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7e7c5281a_0_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7e7c5281a_0_1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Say “looking beyond these studies, the DEMP generator is being used by Uof Regina”</a:t>
            </a:r>
            <a:endParaRPr/>
          </a:p>
          <a:p>
            <a:pPr marL="483306" indent="-315491">
              <a:buAutoNum type="arabicPeriod"/>
            </a:pPr>
            <a:r>
              <a:rPr lang="en"/>
              <a:t>First bullet</a:t>
            </a:r>
            <a:endParaRPr/>
          </a:p>
          <a:p>
            <a:pPr marL="483306" indent="-315491">
              <a:buAutoNum type="arabicPeriod"/>
            </a:pPr>
            <a:r>
              <a:rPr lang="en"/>
              <a:t>Image: say “3 plots of sigmaL vs -t in CKY model for a range of Q2. Blue is Landau function and red is an exponential fit of the CKY points in green.”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124a72142_0_9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124a72142_0_98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Say “Empirically what does this mean?”</a:t>
            </a:r>
            <a:endParaRPr/>
          </a:p>
          <a:p>
            <a:pPr marL="483306" indent="-315491">
              <a:buAutoNum type="arabicPeriod"/>
            </a:pPr>
            <a:r>
              <a:rPr lang="en"/>
              <a:t>Say”Two primary cases of intest@</a:t>
            </a:r>
            <a:endParaRPr/>
          </a:p>
          <a:p>
            <a:pPr marL="483306" indent="-315491">
              <a:buAutoNum type="arabicPeriod"/>
            </a:pPr>
            <a:r>
              <a:rPr lang="en"/>
              <a:t>First bullet-&gt;(n at large x in particular)</a:t>
            </a:r>
            <a:endParaRPr/>
          </a:p>
          <a:p>
            <a:pPr marL="483306" indent="-315491">
              <a:buAutoNum type="arabicPeriod"/>
            </a:pPr>
            <a:r>
              <a:rPr lang="en"/>
              <a:t>Second bullet-&gt;image:(table give confidence in lamda detection at small 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9797ac2cf_0_2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9797ac2cf_0_27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9797ac2cf_0_2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d9797ac2cf_0_28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797ac2cf_0_2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797ac2cf_0_29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9797ac2cf_0_3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9797ac2cf_0_30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9797ac2cf_0_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9797ac2cf_0_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First bullet-&gt; image: “both show the Sullivan process and the two structure functions accessible”</a:t>
            </a:r>
            <a:endParaRPr/>
          </a:p>
          <a:p>
            <a:pPr marL="483306" indent="-315491">
              <a:buAutoNum type="arabicPeriod"/>
            </a:pPr>
            <a:r>
              <a:rPr lang="en"/>
              <a:t>move to second bullet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9797ac2cf_0_3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9797ac2cf_0_31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124a72142_0_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124a72142_0_11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300">
                <a:highlight>
                  <a:srgbClr val="FFFFFF"/>
                </a:highlight>
                <a:latin typeface="Calibri"/>
                <a:ea typeface="Calibri"/>
                <a:cs typeface="Calibri"/>
                <a:sym typeface="Calibri"/>
              </a:rPr>
              <a:t> Off-momentum detector I made larger ( to see acceptance of pi-), the same for Second Roman Pot (RP2)  ( not shown at the picture, but just in case, I added a position of this plane too)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124a72142_0_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124a72142_0_1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c6dfc311b7c03c8_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c6dfc311b7c03c8_2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6efce8d61_1_1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6efce8d61_1_1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a:t>Λ at high energy does not decay before forward spectrometer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124a72142_0_1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124a72142_0_13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c6dfc311b7c03c8_2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c6dfc311b7c03c8_2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a:t>Λ at high energy does not decay before forward spectrometer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c6dfc311b7c03c8_2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c6dfc311b7c03c8_26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c6dfc311b7c03c8_3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c6dfc311b7c03c8_30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f33b842e5_4_3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f33b842e5_4_33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c61b20960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c61b20960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First bullet-&gt; image: “both show the Sullivan process and the two structure functions accessible”</a:t>
            </a:r>
            <a:endParaRPr/>
          </a:p>
          <a:p>
            <a:pPr marL="483306" indent="-315491">
              <a:buAutoNum type="arabicPeriod"/>
            </a:pPr>
            <a:r>
              <a:rPr lang="en"/>
              <a:t>move to second bullet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7fc43383d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7fc43383d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a:solidFill>
                  <a:srgbClr val="222222"/>
                </a:solidFill>
                <a:highlight>
                  <a:srgbClr val="FFFFFF"/>
                </a:highlight>
              </a:rPr>
              <a:t> For bullet four, note that the coupling constant is only one approach to scale from pion to kaon. There are other and  perhaps better ways. No need to change the wording, but someone may comment.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9797ac2cf_0_4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9797ac2cf_0_40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f33b842e5_4_1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f33b842e5_4_12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ee4ebf756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ee4ebf756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c61b20960_0_2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8c61b20960_0_24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f44c88112_0_1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f44c88112_0_19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1a4b76060_0_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1a4b76060_0_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300">
                <a:highlight>
                  <a:srgbClr val="FFFFFF"/>
                </a:highlight>
                <a:latin typeface="Calibri"/>
                <a:ea typeface="Calibri"/>
                <a:cs typeface="Calibri"/>
                <a:sym typeface="Calibri"/>
              </a:rPr>
              <a:t>This poses main question: how to get decent geometric detection efficiency?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86efce8d61_1_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86efce8d61_1_9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c6dfc311b7c03c8_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c6dfc311b7c03c8_23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c6dfc311b7c03c8_2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c6dfc311b7c03c8_25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9797ac2cf_0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9797ac2cf_0_1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9797ac2cf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9797ac2cf_0_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c61b20960_0_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c61b20960_0_13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9797ac2cf_0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9797ac2cf_0_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Experimental studies can give confidence the Sullivan process yields the physical pion structure</a:t>
            </a:r>
            <a:endParaRPr/>
          </a:p>
          <a:p>
            <a:pPr marL="483306" indent="-315491">
              <a:buAutoNum type="arabicPeriod"/>
            </a:pPr>
            <a:r>
              <a:rPr lang="en"/>
              <a:t>Theoretical work can give confidence one can extrapolate to the physical pion structure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9797ac2cf_0_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9797ac2cf_0_4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EIC luminosity is 1000 times that of HERA</a:t>
            </a:r>
            <a:endParaRPr/>
          </a:p>
          <a:p>
            <a:pPr marL="483306" indent="-315491">
              <a:buAutoNum type="arabicPeriod"/>
            </a:pPr>
            <a:r>
              <a:rPr lang="en"/>
              <a:t>Read second bullet -&gt;say “which means”-&gt;read sub-bullet</a:t>
            </a:r>
            <a:endParaRPr/>
          </a:p>
          <a:p>
            <a:pPr marL="483306" indent="-315491">
              <a:buAutoNum type="arabicPeriod"/>
            </a:pPr>
            <a:r>
              <a:rPr lang="en"/>
              <a:t>“So by…”-&gt; read third bullet-&gt;image: say “Ratio of the SF related to pi Sullivan process compared to proton SF for low t in the vicinity of pion pole”\</a:t>
            </a:r>
            <a:endParaRPr/>
          </a:p>
          <a:p>
            <a:pPr marL="483306" indent="-315491">
              <a:buAutoNum type="arabicPeriod"/>
            </a:pPr>
            <a:r>
              <a:rPr lang="en"/>
              <a:t>“The 1000 times luminosity compared to HERA balances the ratio in various bins of small t. This should allow access to large xpi.”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7e7c5281a_0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7e7c5281a_0_1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15491">
              <a:buAutoNum type="arabicPeriod"/>
            </a:pPr>
            <a:r>
              <a:rPr lang="en"/>
              <a:t>First bullet-</a:t>
            </a:r>
            <a:endParaRPr/>
          </a:p>
          <a:p>
            <a:pPr marL="483306" indent="-315491">
              <a:buAutoNum type="arabicPeriod"/>
            </a:pPr>
            <a:r>
              <a:rPr lang="en"/>
              <a:t>image:(FF-&gt;pi/klt)</a:t>
            </a:r>
            <a:endParaRPr/>
          </a:p>
          <a:p>
            <a:pPr marL="483306" indent="-315491">
              <a:buAutoNum type="arabicPeriod"/>
            </a:pPr>
            <a:r>
              <a:rPr lang="en"/>
              <a:t>second bullet-&gt;image: (FF-&gt;EIC proj)</a:t>
            </a:r>
            <a:endParaRPr/>
          </a:p>
          <a:p>
            <a:pPr marL="483306" indent="-315491">
              <a:buAutoNum type="arabicPeriod"/>
            </a:pPr>
            <a:r>
              <a:rPr lang="en"/>
              <a:t>Third bullet-&gt;image: EIC proj</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0" y="0"/>
            <a:ext cx="9144000" cy="570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628650" y="685800"/>
            <a:ext cx="7886700" cy="3946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Font typeface="Arial"/>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85" name="Google Shape;85;p13"/>
          <p:cNvSpPr/>
          <p:nvPr/>
        </p:nvSpPr>
        <p:spPr>
          <a:xfrm>
            <a:off x="4552974" y="4906985"/>
            <a:ext cx="3417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00"/>
              <a:buFont typeface="Arial"/>
              <a:buNone/>
            </a:pPr>
            <a:fld id="{00000000-1234-1234-1234-123412341234}" type="slidenum">
              <a:rPr lang="en" sz="1000" b="0" i="0" u="none" strike="noStrike" cap="none">
                <a:solidFill>
                  <a:schemeClr val="lt1"/>
                </a:solidFill>
                <a:latin typeface="Arial"/>
                <a:ea typeface="Arial"/>
                <a:cs typeface="Arial"/>
                <a:sym typeface="Arial"/>
              </a:rPr>
              <a:t>‹#›</a:t>
            </a:fld>
            <a:endParaRPr sz="1000" b="0" i="0" u="none" strike="noStrike" cap="none">
              <a:solidFill>
                <a:schemeClr val="lt1"/>
              </a:solidFill>
              <a:latin typeface="Arial"/>
              <a:ea typeface="Arial"/>
              <a:cs typeface="Arial"/>
              <a:sym typeface="Arial"/>
            </a:endParaRPr>
          </a:p>
        </p:txBody>
      </p:sp>
      <p:sp>
        <p:nvSpPr>
          <p:cNvPr id="86" name="Google Shape;8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arxiv.org/abs/2102.11788"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indico.bnl.gov/event/8315/"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2.xml"/><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image" Target="../media/image55.png"/><Relationship Id="rId5" Type="http://schemas.openxmlformats.org/officeDocument/2006/relationships/image" Target="../media/image1.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94300" y="1170050"/>
            <a:ext cx="8538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Lato"/>
                <a:ea typeface="Lato"/>
                <a:cs typeface="Lato"/>
                <a:sym typeface="Lato"/>
              </a:rPr>
              <a:t>Meson Structure at the EIC</a:t>
            </a:r>
            <a:endParaRPr sz="3200">
              <a:latin typeface="Lato"/>
              <a:ea typeface="Lato"/>
              <a:cs typeface="Lato"/>
              <a:sym typeface="Lato"/>
            </a:endParaRPr>
          </a:p>
          <a:p>
            <a:pPr marL="0" lvl="0" indent="0" algn="l" rtl="0">
              <a:spcBef>
                <a:spcPts val="0"/>
              </a:spcBef>
              <a:spcAft>
                <a:spcPts val="0"/>
              </a:spcAft>
              <a:buNone/>
            </a:pPr>
            <a:r>
              <a:rPr lang="en" sz="2400">
                <a:latin typeface="Lato"/>
                <a:ea typeface="Lato"/>
                <a:cs typeface="Lato"/>
                <a:sym typeface="Lato"/>
              </a:rPr>
              <a:t>ECCE Diffractive and Tagging WG</a:t>
            </a:r>
            <a:endParaRPr sz="2400">
              <a:latin typeface="Lato"/>
              <a:ea typeface="Lato"/>
              <a:cs typeface="Lato"/>
              <a:sym typeface="Lato"/>
            </a:endParaRPr>
          </a:p>
          <a:p>
            <a:pPr marL="0" lvl="0" indent="0" algn="l" rtl="0">
              <a:spcBef>
                <a:spcPts val="0"/>
              </a:spcBef>
              <a:spcAft>
                <a:spcPts val="0"/>
              </a:spcAft>
              <a:buNone/>
            </a:pPr>
            <a:r>
              <a:rPr lang="en" sz="1800">
                <a:latin typeface="Lato"/>
                <a:ea typeface="Lato"/>
                <a:cs typeface="Lato"/>
                <a:sym typeface="Lato"/>
              </a:rPr>
              <a:t>May 27th, 2021</a:t>
            </a:r>
            <a:endParaRPr sz="1800">
              <a:latin typeface="Lato"/>
              <a:ea typeface="Lato"/>
              <a:cs typeface="Lato"/>
              <a:sym typeface="Lato"/>
            </a:endParaRPr>
          </a:p>
        </p:txBody>
      </p:sp>
      <p:sp>
        <p:nvSpPr>
          <p:cNvPr id="92" name="Google Shape;92;p14"/>
          <p:cNvSpPr txBox="1">
            <a:spLocks noGrp="1"/>
          </p:cNvSpPr>
          <p:nvPr>
            <p:ph type="subTitle" idx="1"/>
          </p:nvPr>
        </p:nvSpPr>
        <p:spPr>
          <a:xfrm>
            <a:off x="727952" y="316972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Richard Trotta </a:t>
            </a:r>
            <a:r>
              <a:rPr lang="en" sz="1400"/>
              <a:t>and the meson structure working group</a:t>
            </a:r>
            <a:endParaRPr sz="2400"/>
          </a:p>
        </p:txBody>
      </p:sp>
      <p:sp>
        <p:nvSpPr>
          <p:cNvPr id="93" name="Google Shape;93;p14"/>
          <p:cNvSpPr/>
          <p:nvPr/>
        </p:nvSpPr>
        <p:spPr>
          <a:xfrm>
            <a:off x="-8700" y="4173300"/>
            <a:ext cx="9144000" cy="97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4"/>
          <p:cNvPicPr preferRelativeResize="0"/>
          <p:nvPr/>
        </p:nvPicPr>
        <p:blipFill>
          <a:blip r:embed="rId3">
            <a:alphaModFix/>
          </a:blip>
          <a:stretch>
            <a:fillRect/>
          </a:stretch>
        </p:blipFill>
        <p:spPr>
          <a:xfrm>
            <a:off x="0" y="4335175"/>
            <a:ext cx="2098899" cy="655900"/>
          </a:xfrm>
          <a:prstGeom prst="rect">
            <a:avLst/>
          </a:prstGeom>
          <a:noFill/>
          <a:ln>
            <a:noFill/>
          </a:ln>
        </p:spPr>
      </p:pic>
      <p:pic>
        <p:nvPicPr>
          <p:cNvPr id="95" name="Google Shape;95;p14"/>
          <p:cNvPicPr preferRelativeResize="0"/>
          <p:nvPr/>
        </p:nvPicPr>
        <p:blipFill>
          <a:blip r:embed="rId4">
            <a:alphaModFix/>
          </a:blip>
          <a:stretch>
            <a:fillRect/>
          </a:stretch>
        </p:blipFill>
        <p:spPr>
          <a:xfrm>
            <a:off x="7814025" y="4199850"/>
            <a:ext cx="1321275" cy="943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Fits: Pion and Kaon Structure Functions</a:t>
            </a:r>
            <a:endParaRPr/>
          </a:p>
        </p:txBody>
      </p:sp>
      <p:sp>
        <p:nvSpPr>
          <p:cNvPr id="192" name="Google Shape;192;p23"/>
          <p:cNvSpPr txBox="1">
            <a:spLocks noGrp="1"/>
          </p:cNvSpPr>
          <p:nvPr>
            <p:ph type="body" idx="1"/>
          </p:nvPr>
        </p:nvSpPr>
        <p:spPr>
          <a:xfrm>
            <a:off x="653250" y="1237125"/>
            <a:ext cx="78831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Char char="●"/>
            </a:pPr>
            <a:r>
              <a:rPr lang="en" sz="1400">
                <a:solidFill>
                  <a:srgbClr val="000000"/>
                </a:solidFill>
              </a:rPr>
              <a:t>First MC global QCD analysis of pion PDFs</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Using Fermilab DY and HERA Leading Neutron data</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Significant reduction of uncertainties on sea quark and gluon distributions in the pion with inclusion of HERA leading neutron data</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Implications for “TDIS” (Tagged DIS) experiments at JLab</a:t>
            </a:r>
            <a:endParaRPr sz="1400">
              <a:solidFill>
                <a:srgbClr val="000000"/>
              </a:solidFill>
            </a:endParaRPr>
          </a:p>
        </p:txBody>
      </p:sp>
      <p:sp>
        <p:nvSpPr>
          <p:cNvPr id="193" name="Google Shape;193;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94" name="Google Shape;194;p23"/>
          <p:cNvSpPr txBox="1"/>
          <p:nvPr/>
        </p:nvSpPr>
        <p:spPr>
          <a:xfrm>
            <a:off x="2236200" y="4902250"/>
            <a:ext cx="3523800" cy="27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i="1">
                <a:solidFill>
                  <a:srgbClr val="6AA84F"/>
                </a:solidFill>
                <a:latin typeface="Lato"/>
                <a:ea typeface="Lato"/>
                <a:cs typeface="Lato"/>
                <a:sym typeface="Lato"/>
              </a:rPr>
              <a:t>Barry, Sato, Melnitchouk, Ji (2018), Phys. Rev. Lett. 121 (2018) no.15, 152001</a:t>
            </a:r>
            <a:endParaRPr sz="800" i="1">
              <a:solidFill>
                <a:srgbClr val="6AA84F"/>
              </a:solidFill>
              <a:latin typeface="Lato"/>
              <a:ea typeface="Lato"/>
              <a:cs typeface="Lato"/>
              <a:sym typeface="Lato"/>
            </a:endParaRPr>
          </a:p>
          <a:p>
            <a:pPr marL="0" lvl="0" indent="0" algn="l" rtl="0">
              <a:lnSpc>
                <a:spcPct val="100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1600"/>
              </a:spcAft>
              <a:buNone/>
            </a:pPr>
            <a:endParaRPr sz="800" i="1">
              <a:solidFill>
                <a:srgbClr val="6AA84F"/>
              </a:solidFill>
              <a:latin typeface="Lato"/>
              <a:ea typeface="Lato"/>
              <a:cs typeface="Lato"/>
              <a:sym typeface="Lato"/>
            </a:endParaRPr>
          </a:p>
        </p:txBody>
      </p:sp>
      <p:pic>
        <p:nvPicPr>
          <p:cNvPr id="195" name="Google Shape;195;p23"/>
          <p:cNvPicPr preferRelativeResize="0"/>
          <p:nvPr/>
        </p:nvPicPr>
        <p:blipFill>
          <a:blip r:embed="rId3">
            <a:alphaModFix/>
          </a:blip>
          <a:stretch>
            <a:fillRect/>
          </a:stretch>
        </p:blipFill>
        <p:spPr>
          <a:xfrm>
            <a:off x="1782575" y="2682272"/>
            <a:ext cx="3645601" cy="2296175"/>
          </a:xfrm>
          <a:prstGeom prst="rect">
            <a:avLst/>
          </a:prstGeom>
          <a:noFill/>
          <a:ln>
            <a:noFill/>
          </a:ln>
        </p:spPr>
      </p:pic>
      <p:pic>
        <p:nvPicPr>
          <p:cNvPr id="196" name="Google Shape;196;p23"/>
          <p:cNvPicPr preferRelativeResize="0"/>
          <p:nvPr/>
        </p:nvPicPr>
        <p:blipFill>
          <a:blip r:embed="rId4">
            <a:alphaModFix/>
          </a:blip>
          <a:stretch>
            <a:fillRect/>
          </a:stretch>
        </p:blipFill>
        <p:spPr>
          <a:xfrm>
            <a:off x="5379125" y="2545528"/>
            <a:ext cx="2322050" cy="1984872"/>
          </a:xfrm>
          <a:prstGeom prst="rect">
            <a:avLst/>
          </a:prstGeom>
          <a:noFill/>
          <a:ln>
            <a:noFill/>
          </a:ln>
        </p:spPr>
      </p:pic>
      <p:cxnSp>
        <p:nvCxnSpPr>
          <p:cNvPr id="197" name="Google Shape;197;p23"/>
          <p:cNvCxnSpPr/>
          <p:nvPr/>
        </p:nvCxnSpPr>
        <p:spPr>
          <a:xfrm rot="10800000" flipH="1">
            <a:off x="5836200" y="3757588"/>
            <a:ext cx="1718100" cy="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480700" y="634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Functions (SF)</a:t>
            </a:r>
            <a:endParaRPr/>
          </a:p>
        </p:txBody>
      </p:sp>
      <p:sp>
        <p:nvSpPr>
          <p:cNvPr id="203" name="Google Shape;203;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04" name="Google Shape;204;p24"/>
          <p:cNvGrpSpPr/>
          <p:nvPr/>
        </p:nvGrpSpPr>
        <p:grpSpPr>
          <a:xfrm>
            <a:off x="5354875" y="484600"/>
            <a:ext cx="3718425" cy="2327035"/>
            <a:chOff x="5354875" y="484600"/>
            <a:chExt cx="3718425" cy="2327035"/>
          </a:xfrm>
        </p:grpSpPr>
        <p:sp>
          <p:nvSpPr>
            <p:cNvPr id="205" name="Google Shape;205;p24"/>
            <p:cNvSpPr/>
            <p:nvPr/>
          </p:nvSpPr>
          <p:spPr>
            <a:xfrm>
              <a:off x="7936000" y="1524925"/>
              <a:ext cx="1137300" cy="5820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txBox="1"/>
            <p:nvPr/>
          </p:nvSpPr>
          <p:spPr>
            <a:xfrm>
              <a:off x="7099625" y="1580125"/>
              <a:ext cx="7734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𝜋</a:t>
              </a:r>
              <a:r>
                <a:rPr lang="en" sz="1200" baseline="30000">
                  <a:latin typeface="Lato"/>
                  <a:ea typeface="Lato"/>
                  <a:cs typeface="Lato"/>
                  <a:sym typeface="Lato"/>
                </a:rPr>
                <a:t>+</a:t>
              </a:r>
              <a:r>
                <a:rPr lang="en" sz="1200">
                  <a:latin typeface="Lato"/>
                  <a:ea typeface="Lato"/>
                  <a:cs typeface="Lato"/>
                  <a:sym typeface="Lato"/>
                </a:rPr>
                <a:t>, K</a:t>
              </a:r>
              <a:r>
                <a:rPr lang="en" sz="1200" baseline="30000">
                  <a:latin typeface="Lato"/>
                  <a:ea typeface="Lato"/>
                  <a:cs typeface="Lato"/>
                  <a:sym typeface="Lato"/>
                </a:rPr>
                <a:t>+</a:t>
              </a:r>
              <a:endParaRPr sz="1200">
                <a:latin typeface="Lato"/>
                <a:ea typeface="Lato"/>
                <a:cs typeface="Lato"/>
                <a:sym typeface="Lato"/>
              </a:endParaRPr>
            </a:p>
            <a:p>
              <a:pPr marL="0" lvl="0" indent="0" algn="l" rtl="0">
                <a:spcBef>
                  <a:spcPts val="0"/>
                </a:spcBef>
                <a:spcAft>
                  <a:spcPts val="0"/>
                </a:spcAft>
                <a:buNone/>
              </a:pPr>
              <a:r>
                <a:rPr lang="en" sz="1200">
                  <a:latin typeface="Lato"/>
                  <a:ea typeface="Lato"/>
                  <a:cs typeface="Lato"/>
                  <a:sym typeface="Lato"/>
                </a:rPr>
                <a:t>𝜋</a:t>
              </a:r>
              <a:r>
                <a:rPr lang="en" sz="1200" baseline="30000">
                  <a:latin typeface="Lato"/>
                  <a:ea typeface="Lato"/>
                  <a:cs typeface="Lato"/>
                  <a:sym typeface="Lato"/>
                </a:rPr>
                <a:t>0</a:t>
              </a:r>
              <a:r>
                <a:rPr lang="en" sz="1200">
                  <a:latin typeface="Lato"/>
                  <a:ea typeface="Lato"/>
                  <a:cs typeface="Lato"/>
                  <a:sym typeface="Lato"/>
                </a:rPr>
                <a:t>, K</a:t>
              </a:r>
              <a:r>
                <a:rPr lang="en" sz="1200" baseline="30000">
                  <a:latin typeface="Lato"/>
                  <a:ea typeface="Lato"/>
                  <a:cs typeface="Lato"/>
                  <a:sym typeface="Lato"/>
                </a:rPr>
                <a:t>0</a:t>
              </a:r>
              <a:r>
                <a:rPr lang="en" sz="1200">
                  <a:latin typeface="Lato"/>
                  <a:ea typeface="Lato"/>
                  <a:cs typeface="Lato"/>
                  <a:sym typeface="Lato"/>
                </a:rPr>
                <a:t>, B</a:t>
              </a:r>
              <a:r>
                <a:rPr lang="en" sz="1200" baseline="30000">
                  <a:latin typeface="Lato"/>
                  <a:ea typeface="Lato"/>
                  <a:cs typeface="Lato"/>
                  <a:sym typeface="Lato"/>
                </a:rPr>
                <a:t>0</a:t>
              </a:r>
              <a:endParaRPr sz="1200" baseline="30000">
                <a:latin typeface="Lato"/>
                <a:ea typeface="Lato"/>
                <a:cs typeface="Lato"/>
                <a:sym typeface="Lato"/>
              </a:endParaRPr>
            </a:p>
          </p:txBody>
        </p:sp>
        <p:grpSp>
          <p:nvGrpSpPr>
            <p:cNvPr id="207" name="Google Shape;207;p24"/>
            <p:cNvGrpSpPr/>
            <p:nvPr/>
          </p:nvGrpSpPr>
          <p:grpSpPr>
            <a:xfrm>
              <a:off x="5354875" y="484600"/>
              <a:ext cx="3332164" cy="2327035"/>
              <a:chOff x="5263650" y="489225"/>
              <a:chExt cx="3332164" cy="2327035"/>
            </a:xfrm>
          </p:grpSpPr>
          <p:cxnSp>
            <p:nvCxnSpPr>
              <p:cNvPr id="208" name="Google Shape;208;p24"/>
              <p:cNvCxnSpPr/>
              <p:nvPr/>
            </p:nvCxnSpPr>
            <p:spPr>
              <a:xfrm flipH="1">
                <a:off x="6205283" y="714321"/>
                <a:ext cx="766800" cy="582600"/>
              </a:xfrm>
              <a:prstGeom prst="straightConnector1">
                <a:avLst/>
              </a:prstGeom>
              <a:noFill/>
              <a:ln w="12700" cap="flat" cmpd="sng">
                <a:solidFill>
                  <a:srgbClr val="0070C0"/>
                </a:solidFill>
                <a:prstDash val="solid"/>
                <a:miter lim="800000"/>
                <a:headEnd type="none" w="sm" len="sm"/>
                <a:tailEnd type="none" w="sm" len="sm"/>
              </a:ln>
            </p:spPr>
          </p:cxnSp>
          <p:cxnSp>
            <p:nvCxnSpPr>
              <p:cNvPr id="209" name="Google Shape;209;p24"/>
              <p:cNvCxnSpPr/>
              <p:nvPr/>
            </p:nvCxnSpPr>
            <p:spPr>
              <a:xfrm rot="10800000" flipH="1">
                <a:off x="5297426" y="1297020"/>
                <a:ext cx="908100" cy="131100"/>
              </a:xfrm>
              <a:prstGeom prst="straightConnector1">
                <a:avLst/>
              </a:prstGeom>
              <a:noFill/>
              <a:ln w="12700" cap="flat" cmpd="sng">
                <a:solidFill>
                  <a:srgbClr val="0070C0"/>
                </a:solidFill>
                <a:prstDash val="solid"/>
                <a:miter lim="800000"/>
                <a:headEnd type="none" w="sm" len="sm"/>
                <a:tailEnd type="none" w="sm" len="sm"/>
              </a:ln>
            </p:spPr>
          </p:cxnSp>
          <p:cxnSp>
            <p:nvCxnSpPr>
              <p:cNvPr id="210" name="Google Shape;210;p24"/>
              <p:cNvCxnSpPr>
                <a:stCxn id="211" idx="2"/>
                <a:endCxn id="212" idx="7"/>
              </p:cNvCxnSpPr>
              <p:nvPr/>
            </p:nvCxnSpPr>
            <p:spPr>
              <a:xfrm flipH="1">
                <a:off x="5656251" y="1683272"/>
                <a:ext cx="1084200" cy="563100"/>
              </a:xfrm>
              <a:prstGeom prst="straightConnector1">
                <a:avLst/>
              </a:prstGeom>
              <a:noFill/>
              <a:ln w="12700" cap="flat" cmpd="sng">
                <a:solidFill>
                  <a:srgbClr val="00B050"/>
                </a:solidFill>
                <a:prstDash val="solid"/>
                <a:miter lim="800000"/>
                <a:headEnd type="none" w="sm" len="sm"/>
                <a:tailEnd type="none" w="sm" len="sm"/>
              </a:ln>
            </p:spPr>
          </p:cxnSp>
          <p:cxnSp>
            <p:nvCxnSpPr>
              <p:cNvPr id="213" name="Google Shape;213;p24"/>
              <p:cNvCxnSpPr>
                <a:endCxn id="211" idx="1"/>
              </p:cNvCxnSpPr>
              <p:nvPr/>
            </p:nvCxnSpPr>
            <p:spPr>
              <a:xfrm>
                <a:off x="6239087" y="1266707"/>
                <a:ext cx="554700" cy="280800"/>
              </a:xfrm>
              <a:prstGeom prst="straightConnector1">
                <a:avLst/>
              </a:prstGeom>
              <a:noFill/>
              <a:ln w="28575" cap="flat" cmpd="sng">
                <a:solidFill>
                  <a:srgbClr val="2864F8"/>
                </a:solidFill>
                <a:prstDash val="dot"/>
                <a:miter lim="800000"/>
                <a:headEnd type="none" w="sm" len="sm"/>
                <a:tailEnd type="none" w="sm" len="sm"/>
              </a:ln>
            </p:spPr>
          </p:cxnSp>
          <p:sp>
            <p:nvSpPr>
              <p:cNvPr id="214" name="Google Shape;214;p24"/>
              <p:cNvSpPr txBox="1"/>
              <p:nvPr/>
            </p:nvSpPr>
            <p:spPr>
              <a:xfrm>
                <a:off x="5263650" y="1109296"/>
                <a:ext cx="1042800" cy="4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solidFill>
                      <a:srgbClr val="000000"/>
                    </a:solidFill>
                    <a:latin typeface="Comic Sans MS"/>
                    <a:ea typeface="Comic Sans MS"/>
                    <a:cs typeface="Comic Sans MS"/>
                    <a:sym typeface="Comic Sans MS"/>
                  </a:rPr>
                  <a:t>e-</a:t>
                </a:r>
                <a:r>
                  <a:rPr lang="en" sz="1600">
                    <a:solidFill>
                      <a:srgbClr val="FF0000"/>
                    </a:solidFill>
                    <a:latin typeface="Comic Sans MS"/>
                    <a:ea typeface="Comic Sans MS"/>
                    <a:cs typeface="Comic Sans MS"/>
                    <a:sym typeface="Comic Sans MS"/>
                  </a:rPr>
                  <a:t>/e+</a:t>
                </a:r>
                <a:endParaRPr/>
              </a:p>
            </p:txBody>
          </p:sp>
          <p:sp>
            <p:nvSpPr>
              <p:cNvPr id="215" name="Google Shape;215;p24"/>
              <p:cNvSpPr txBox="1"/>
              <p:nvPr/>
            </p:nvSpPr>
            <p:spPr>
              <a:xfrm>
                <a:off x="6467979" y="1038632"/>
                <a:ext cx="1106400" cy="288000"/>
              </a:xfrm>
              <a:prstGeom prst="rect">
                <a:avLst/>
              </a:prstGeom>
              <a:blipFill rotWithShape="1">
                <a:blip r:embed="rId3">
                  <a:alphaModFix/>
                </a:blip>
                <a:stretch>
                  <a:fillRect t="-3849" b="-269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216" name="Google Shape;216;p24"/>
              <p:cNvSpPr txBox="1"/>
              <p:nvPr/>
            </p:nvSpPr>
            <p:spPr>
              <a:xfrm>
                <a:off x="6319628" y="489225"/>
                <a:ext cx="929400" cy="288000"/>
              </a:xfrm>
              <a:prstGeom prst="rect">
                <a:avLst/>
              </a:prstGeom>
              <a:blipFill rotWithShape="1">
                <a:blip r:embed="rId4">
                  <a:alphaModFix/>
                </a:blip>
                <a:stretch>
                  <a:fillRect l="-2409" t="-3699" b="-2221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cxnSp>
            <p:nvCxnSpPr>
              <p:cNvPr id="217" name="Google Shape;217;p24"/>
              <p:cNvCxnSpPr/>
              <p:nvPr/>
            </p:nvCxnSpPr>
            <p:spPr>
              <a:xfrm rot="10800000">
                <a:off x="5404267" y="2264877"/>
                <a:ext cx="2049600" cy="14100"/>
              </a:xfrm>
              <a:prstGeom prst="straightConnector1">
                <a:avLst/>
              </a:prstGeom>
              <a:noFill/>
              <a:ln w="12700" cap="flat" cmpd="sng">
                <a:solidFill>
                  <a:srgbClr val="0070C0"/>
                </a:solidFill>
                <a:prstDash val="solid"/>
                <a:miter lim="800000"/>
                <a:headEnd type="none" w="sm" len="sm"/>
                <a:tailEnd type="none" w="sm" len="sm"/>
              </a:ln>
            </p:spPr>
          </p:cxnSp>
          <p:cxnSp>
            <p:nvCxnSpPr>
              <p:cNvPr id="218" name="Google Shape;218;p24"/>
              <p:cNvCxnSpPr/>
              <p:nvPr/>
            </p:nvCxnSpPr>
            <p:spPr>
              <a:xfrm rot="10800000">
                <a:off x="5404267" y="2347438"/>
                <a:ext cx="2049600" cy="14100"/>
              </a:xfrm>
              <a:prstGeom prst="straightConnector1">
                <a:avLst/>
              </a:prstGeom>
              <a:noFill/>
              <a:ln w="12700" cap="flat" cmpd="sng">
                <a:solidFill>
                  <a:srgbClr val="0070C0"/>
                </a:solidFill>
                <a:prstDash val="solid"/>
                <a:miter lim="800000"/>
                <a:headEnd type="none" w="sm" len="sm"/>
                <a:tailEnd type="none" w="sm" len="sm"/>
              </a:ln>
            </p:spPr>
          </p:cxnSp>
          <p:cxnSp>
            <p:nvCxnSpPr>
              <p:cNvPr id="219" name="Google Shape;219;p24"/>
              <p:cNvCxnSpPr/>
              <p:nvPr/>
            </p:nvCxnSpPr>
            <p:spPr>
              <a:xfrm rot="10800000">
                <a:off x="5439181" y="2444567"/>
                <a:ext cx="2049600" cy="14100"/>
              </a:xfrm>
              <a:prstGeom prst="straightConnector1">
                <a:avLst/>
              </a:prstGeom>
              <a:noFill/>
              <a:ln w="12700" cap="flat" cmpd="sng">
                <a:solidFill>
                  <a:srgbClr val="0070C0"/>
                </a:solidFill>
                <a:prstDash val="solid"/>
                <a:miter lim="800000"/>
                <a:headEnd type="none" w="sm" len="sm"/>
                <a:tailEnd type="none" w="sm" len="sm"/>
              </a:ln>
            </p:spPr>
          </p:cxnSp>
          <p:sp>
            <p:nvSpPr>
              <p:cNvPr id="212" name="Google Shape;212;p24"/>
              <p:cNvSpPr/>
              <p:nvPr/>
            </p:nvSpPr>
            <p:spPr>
              <a:xfrm>
                <a:off x="5540312" y="2195289"/>
                <a:ext cx="135900" cy="348900"/>
              </a:xfrm>
              <a:prstGeom prst="ellipse">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p:txBody>
          </p:sp>
          <p:sp>
            <p:nvSpPr>
              <p:cNvPr id="220" name="Google Shape;220;p24"/>
              <p:cNvSpPr/>
              <p:nvPr/>
            </p:nvSpPr>
            <p:spPr>
              <a:xfrm>
                <a:off x="7248968" y="2173043"/>
                <a:ext cx="135900" cy="348900"/>
              </a:xfrm>
              <a:prstGeom prst="ellipse">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FFFFFF"/>
                  </a:solidFill>
                  <a:latin typeface="Arial"/>
                  <a:ea typeface="Arial"/>
                  <a:cs typeface="Arial"/>
                  <a:sym typeface="Arial"/>
                </a:endParaRPr>
              </a:p>
            </p:txBody>
          </p:sp>
          <p:sp>
            <p:nvSpPr>
              <p:cNvPr id="211" name="Google Shape;211;p24"/>
              <p:cNvSpPr/>
              <p:nvPr/>
            </p:nvSpPr>
            <p:spPr>
              <a:xfrm>
                <a:off x="6740451" y="1491272"/>
                <a:ext cx="364200" cy="384000"/>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FFFFFF"/>
                  </a:solidFill>
                  <a:latin typeface="Arial"/>
                  <a:ea typeface="Arial"/>
                  <a:cs typeface="Arial"/>
                  <a:sym typeface="Arial"/>
                </a:endParaRPr>
              </a:p>
            </p:txBody>
          </p:sp>
          <p:cxnSp>
            <p:nvCxnSpPr>
              <p:cNvPr id="221" name="Google Shape;221;p24"/>
              <p:cNvCxnSpPr>
                <a:stCxn id="211" idx="3"/>
                <a:endCxn id="212" idx="6"/>
              </p:cNvCxnSpPr>
              <p:nvPr/>
            </p:nvCxnSpPr>
            <p:spPr>
              <a:xfrm flipH="1">
                <a:off x="5676287" y="1819036"/>
                <a:ext cx="1117500" cy="550800"/>
              </a:xfrm>
              <a:prstGeom prst="straightConnector1">
                <a:avLst/>
              </a:prstGeom>
              <a:noFill/>
              <a:ln w="12700" cap="flat" cmpd="sng">
                <a:solidFill>
                  <a:srgbClr val="00B050"/>
                </a:solidFill>
                <a:prstDash val="solid"/>
                <a:miter lim="800000"/>
                <a:headEnd type="none" w="sm" len="sm"/>
                <a:tailEnd type="none" w="sm" len="sm"/>
              </a:ln>
            </p:spPr>
          </p:cxnSp>
          <p:cxnSp>
            <p:nvCxnSpPr>
              <p:cNvPr id="222" name="Google Shape;222;p24"/>
              <p:cNvCxnSpPr/>
              <p:nvPr/>
            </p:nvCxnSpPr>
            <p:spPr>
              <a:xfrm flipH="1">
                <a:off x="7099877" y="1253440"/>
                <a:ext cx="777600" cy="272400"/>
              </a:xfrm>
              <a:prstGeom prst="straightConnector1">
                <a:avLst/>
              </a:prstGeom>
              <a:noFill/>
              <a:ln w="12700" cap="flat" cmpd="sng">
                <a:solidFill>
                  <a:srgbClr val="0070C0"/>
                </a:solidFill>
                <a:prstDash val="solid"/>
                <a:miter lim="800000"/>
                <a:headEnd type="none" w="sm" len="sm"/>
                <a:tailEnd type="none" w="sm" len="sm"/>
              </a:ln>
            </p:spPr>
          </p:cxnSp>
          <p:cxnSp>
            <p:nvCxnSpPr>
              <p:cNvPr id="223" name="Google Shape;223;p24"/>
              <p:cNvCxnSpPr>
                <a:endCxn id="211" idx="7"/>
              </p:cNvCxnSpPr>
              <p:nvPr/>
            </p:nvCxnSpPr>
            <p:spPr>
              <a:xfrm flipH="1">
                <a:off x="7051316" y="1327307"/>
                <a:ext cx="785400" cy="220200"/>
              </a:xfrm>
              <a:prstGeom prst="straightConnector1">
                <a:avLst/>
              </a:prstGeom>
              <a:noFill/>
              <a:ln w="12700" cap="flat" cmpd="sng">
                <a:solidFill>
                  <a:srgbClr val="0070C0"/>
                </a:solidFill>
                <a:prstDash val="solid"/>
                <a:miter lim="800000"/>
                <a:headEnd type="none" w="sm" len="sm"/>
                <a:tailEnd type="none" w="sm" len="sm"/>
              </a:ln>
            </p:spPr>
          </p:cxnSp>
          <p:cxnSp>
            <p:nvCxnSpPr>
              <p:cNvPr id="224" name="Google Shape;224;p24"/>
              <p:cNvCxnSpPr>
                <a:endCxn id="211" idx="7"/>
              </p:cNvCxnSpPr>
              <p:nvPr/>
            </p:nvCxnSpPr>
            <p:spPr>
              <a:xfrm flipH="1">
                <a:off x="7051316" y="1429007"/>
                <a:ext cx="785400" cy="118500"/>
              </a:xfrm>
              <a:prstGeom prst="straightConnector1">
                <a:avLst/>
              </a:prstGeom>
              <a:noFill/>
              <a:ln w="12700" cap="flat" cmpd="sng">
                <a:solidFill>
                  <a:srgbClr val="0070C0"/>
                </a:solidFill>
                <a:prstDash val="solid"/>
                <a:miter lim="800000"/>
                <a:headEnd type="none" w="sm" len="sm"/>
                <a:tailEnd type="none" w="sm" len="sm"/>
              </a:ln>
            </p:spPr>
          </p:cxnSp>
          <p:cxnSp>
            <p:nvCxnSpPr>
              <p:cNvPr id="225" name="Google Shape;225;p24"/>
              <p:cNvCxnSpPr>
                <a:endCxn id="211" idx="7"/>
              </p:cNvCxnSpPr>
              <p:nvPr/>
            </p:nvCxnSpPr>
            <p:spPr>
              <a:xfrm flipH="1">
                <a:off x="7051316" y="1514507"/>
                <a:ext cx="850800" cy="33000"/>
              </a:xfrm>
              <a:prstGeom prst="straightConnector1">
                <a:avLst/>
              </a:prstGeom>
              <a:noFill/>
              <a:ln w="12700" cap="flat" cmpd="sng">
                <a:solidFill>
                  <a:srgbClr val="0070C0"/>
                </a:solidFill>
                <a:prstDash val="solid"/>
                <a:miter lim="800000"/>
                <a:headEnd type="none" w="sm" len="sm"/>
                <a:tailEnd type="none" w="sm" len="sm"/>
              </a:ln>
            </p:spPr>
          </p:cxnSp>
          <p:sp>
            <p:nvSpPr>
              <p:cNvPr id="226" name="Google Shape;226;p24"/>
              <p:cNvSpPr txBox="1"/>
              <p:nvPr/>
            </p:nvSpPr>
            <p:spPr>
              <a:xfrm>
                <a:off x="5354261" y="2426494"/>
                <a:ext cx="199800" cy="31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omic Sans MS"/>
                    <a:ea typeface="Comic Sans MS"/>
                    <a:cs typeface="Comic Sans MS"/>
                    <a:sym typeface="Comic Sans MS"/>
                  </a:rPr>
                  <a:t>p</a:t>
                </a:r>
                <a:endParaRPr/>
              </a:p>
            </p:txBody>
          </p:sp>
          <p:sp>
            <p:nvSpPr>
              <p:cNvPr id="227" name="Google Shape;227;p24"/>
              <p:cNvSpPr txBox="1"/>
              <p:nvPr/>
            </p:nvSpPr>
            <p:spPr>
              <a:xfrm>
                <a:off x="7173213" y="2502460"/>
                <a:ext cx="1422600" cy="313800"/>
              </a:xfrm>
              <a:prstGeom prst="rect">
                <a:avLst/>
              </a:prstGeom>
              <a:blipFill rotWithShape="1">
                <a:blip r:embed="rId5">
                  <a:alphaModFix/>
                </a:blip>
                <a:stretch>
                  <a:fillRect l="-3169" t="-7139" b="-321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228" name="Google Shape;228;p24"/>
              <p:cNvSpPr txBox="1"/>
              <p:nvPr/>
            </p:nvSpPr>
            <p:spPr>
              <a:xfrm>
                <a:off x="7836829" y="1165811"/>
                <a:ext cx="408000" cy="32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omic Sans MS"/>
                    <a:ea typeface="Comic Sans MS"/>
                    <a:cs typeface="Comic Sans MS"/>
                    <a:sym typeface="Comic Sans MS"/>
                  </a:rPr>
                  <a:t>X</a:t>
                </a:r>
                <a:endParaRPr/>
              </a:p>
            </p:txBody>
          </p:sp>
        </p:grpSp>
        <p:sp>
          <p:nvSpPr>
            <p:cNvPr id="229" name="Google Shape;229;p24"/>
            <p:cNvSpPr/>
            <p:nvPr/>
          </p:nvSpPr>
          <p:spPr>
            <a:xfrm>
              <a:off x="7150375" y="1651250"/>
              <a:ext cx="204900" cy="2244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7478350" y="2532025"/>
              <a:ext cx="255600" cy="2796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7355275" y="1651275"/>
              <a:ext cx="204900" cy="224400"/>
            </a:xfrm>
            <a:prstGeom prst="ellipse">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7696875" y="2559625"/>
              <a:ext cx="309900" cy="224400"/>
            </a:xfrm>
            <a:prstGeom prst="ellipse">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txBox="1"/>
            <p:nvPr/>
          </p:nvSpPr>
          <p:spPr>
            <a:xfrm>
              <a:off x="7971400" y="1570375"/>
              <a:ext cx="1066500" cy="491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Currently implemented</a:t>
              </a:r>
              <a:endParaRPr sz="1200">
                <a:latin typeface="Lato"/>
                <a:ea typeface="Lato"/>
                <a:cs typeface="Lato"/>
                <a:sym typeface="Lato"/>
              </a:endParaRPr>
            </a:p>
          </p:txBody>
        </p:sp>
        <p:cxnSp>
          <p:nvCxnSpPr>
            <p:cNvPr id="234" name="Google Shape;234;p24"/>
            <p:cNvCxnSpPr>
              <a:stCxn id="233" idx="1"/>
              <a:endCxn id="231" idx="6"/>
            </p:cNvCxnSpPr>
            <p:nvPr/>
          </p:nvCxnSpPr>
          <p:spPr>
            <a:xfrm rot="10800000">
              <a:off x="7560100" y="1763425"/>
              <a:ext cx="411300" cy="52500"/>
            </a:xfrm>
            <a:prstGeom prst="straightConnector1">
              <a:avLst/>
            </a:prstGeom>
            <a:noFill/>
            <a:ln w="9525" cap="flat" cmpd="sng">
              <a:solidFill>
                <a:srgbClr val="0000FF"/>
              </a:solidFill>
              <a:prstDash val="solid"/>
              <a:round/>
              <a:headEnd type="none" w="med" len="med"/>
              <a:tailEnd type="triangle" w="med" len="med"/>
            </a:ln>
          </p:spPr>
        </p:cxnSp>
        <p:cxnSp>
          <p:nvCxnSpPr>
            <p:cNvPr id="235" name="Google Shape;235;p24"/>
            <p:cNvCxnSpPr>
              <a:stCxn id="233" idx="1"/>
              <a:endCxn id="229" idx="0"/>
            </p:cNvCxnSpPr>
            <p:nvPr/>
          </p:nvCxnSpPr>
          <p:spPr>
            <a:xfrm rot="10800000">
              <a:off x="7252900" y="1651225"/>
              <a:ext cx="718500" cy="164700"/>
            </a:xfrm>
            <a:prstGeom prst="straightConnector1">
              <a:avLst/>
            </a:prstGeom>
            <a:noFill/>
            <a:ln w="9525" cap="flat" cmpd="sng">
              <a:solidFill>
                <a:srgbClr val="FF9900"/>
              </a:solidFill>
              <a:prstDash val="solid"/>
              <a:round/>
              <a:headEnd type="none" w="med" len="med"/>
              <a:tailEnd type="triangle" w="med" len="med"/>
            </a:ln>
          </p:spPr>
        </p:cxnSp>
        <p:cxnSp>
          <p:nvCxnSpPr>
            <p:cNvPr id="236" name="Google Shape;236;p24"/>
            <p:cNvCxnSpPr>
              <a:stCxn id="233" idx="2"/>
              <a:endCxn id="230" idx="0"/>
            </p:cNvCxnSpPr>
            <p:nvPr/>
          </p:nvCxnSpPr>
          <p:spPr>
            <a:xfrm flipH="1">
              <a:off x="7606150" y="2061475"/>
              <a:ext cx="898500" cy="470700"/>
            </a:xfrm>
            <a:prstGeom prst="straightConnector1">
              <a:avLst/>
            </a:prstGeom>
            <a:noFill/>
            <a:ln w="9525" cap="flat" cmpd="sng">
              <a:solidFill>
                <a:srgbClr val="FF9900"/>
              </a:solidFill>
              <a:prstDash val="solid"/>
              <a:round/>
              <a:headEnd type="none" w="med" len="med"/>
              <a:tailEnd type="triangle" w="med" len="med"/>
            </a:ln>
          </p:spPr>
        </p:cxnSp>
        <p:cxnSp>
          <p:nvCxnSpPr>
            <p:cNvPr id="237" name="Google Shape;237;p24"/>
            <p:cNvCxnSpPr>
              <a:stCxn id="233" idx="2"/>
              <a:endCxn id="232" idx="0"/>
            </p:cNvCxnSpPr>
            <p:nvPr/>
          </p:nvCxnSpPr>
          <p:spPr>
            <a:xfrm flipH="1">
              <a:off x="7851850" y="2061475"/>
              <a:ext cx="652800" cy="498300"/>
            </a:xfrm>
            <a:prstGeom prst="straightConnector1">
              <a:avLst/>
            </a:prstGeom>
            <a:noFill/>
            <a:ln w="9525" cap="flat" cmpd="sng">
              <a:solidFill>
                <a:srgbClr val="0000FF"/>
              </a:solidFill>
              <a:prstDash val="solid"/>
              <a:round/>
              <a:headEnd type="none" w="med" len="med"/>
              <a:tailEnd type="triangle" w="med" len="med"/>
            </a:ln>
          </p:spPr>
        </p:cxnSp>
      </p:grpSp>
      <p:sp>
        <p:nvSpPr>
          <p:cNvPr id="238" name="Google Shape;238;p24"/>
          <p:cNvSpPr/>
          <p:nvPr/>
        </p:nvSpPr>
        <p:spPr>
          <a:xfrm>
            <a:off x="5417175" y="1178875"/>
            <a:ext cx="245700" cy="203400"/>
          </a:xfrm>
          <a:prstGeom prst="ellipse">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6460750" y="524325"/>
            <a:ext cx="245700" cy="203400"/>
          </a:xfrm>
          <a:prstGeom prst="ellipse">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24"/>
          <p:cNvCxnSpPr>
            <a:stCxn id="241" idx="2"/>
            <a:endCxn id="238" idx="0"/>
          </p:cNvCxnSpPr>
          <p:nvPr/>
        </p:nvCxnSpPr>
        <p:spPr>
          <a:xfrm flipH="1">
            <a:off x="5540075" y="871575"/>
            <a:ext cx="78600" cy="307200"/>
          </a:xfrm>
          <a:prstGeom prst="straightConnector1">
            <a:avLst/>
          </a:prstGeom>
          <a:noFill/>
          <a:ln w="9525" cap="flat" cmpd="sng">
            <a:solidFill>
              <a:srgbClr val="9900FF"/>
            </a:solidFill>
            <a:prstDash val="solid"/>
            <a:round/>
            <a:headEnd type="none" w="med" len="med"/>
            <a:tailEnd type="triangle" w="med" len="med"/>
          </a:ln>
        </p:spPr>
      </p:cxnSp>
      <p:cxnSp>
        <p:nvCxnSpPr>
          <p:cNvPr id="242" name="Google Shape;242;p24"/>
          <p:cNvCxnSpPr>
            <a:stCxn id="241" idx="3"/>
            <a:endCxn id="239" idx="2"/>
          </p:cNvCxnSpPr>
          <p:nvPr/>
        </p:nvCxnSpPr>
        <p:spPr>
          <a:xfrm>
            <a:off x="6151925" y="626025"/>
            <a:ext cx="308700" cy="0"/>
          </a:xfrm>
          <a:prstGeom prst="straightConnector1">
            <a:avLst/>
          </a:prstGeom>
          <a:noFill/>
          <a:ln w="9525" cap="flat" cmpd="sng">
            <a:solidFill>
              <a:srgbClr val="9900FF"/>
            </a:solidFill>
            <a:prstDash val="solid"/>
            <a:round/>
            <a:headEnd type="none" w="med" len="med"/>
            <a:tailEnd type="triangle" w="med" len="med"/>
          </a:ln>
        </p:spPr>
      </p:cxnSp>
      <p:sp>
        <p:nvSpPr>
          <p:cNvPr id="241" name="Google Shape;241;p24"/>
          <p:cNvSpPr txBox="1"/>
          <p:nvPr/>
        </p:nvSpPr>
        <p:spPr>
          <a:xfrm>
            <a:off x="5085425" y="380475"/>
            <a:ext cx="1066500" cy="4911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Currently implemented</a:t>
            </a:r>
            <a:endParaRPr sz="1200">
              <a:latin typeface="Lato"/>
              <a:ea typeface="Lato"/>
              <a:cs typeface="Lato"/>
              <a:sym typeface="Lato"/>
            </a:endParaRPr>
          </a:p>
        </p:txBody>
      </p:sp>
      <p:sp>
        <p:nvSpPr>
          <p:cNvPr id="243" name="Google Shape;243;p24"/>
          <p:cNvSpPr/>
          <p:nvPr/>
        </p:nvSpPr>
        <p:spPr>
          <a:xfrm>
            <a:off x="6596025" y="1108700"/>
            <a:ext cx="182400" cy="203400"/>
          </a:xfrm>
          <a:prstGeom prst="ellipse">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24"/>
          <p:cNvCxnSpPr>
            <a:stCxn id="241" idx="2"/>
            <a:endCxn id="243" idx="2"/>
          </p:cNvCxnSpPr>
          <p:nvPr/>
        </p:nvCxnSpPr>
        <p:spPr>
          <a:xfrm>
            <a:off x="5618675" y="871575"/>
            <a:ext cx="977400" cy="338700"/>
          </a:xfrm>
          <a:prstGeom prst="straightConnector1">
            <a:avLst/>
          </a:prstGeom>
          <a:noFill/>
          <a:ln w="9525" cap="flat" cmpd="sng">
            <a:solidFill>
              <a:srgbClr val="9900FF"/>
            </a:solidFill>
            <a:prstDash val="solid"/>
            <a:round/>
            <a:headEnd type="none" w="med" len="med"/>
            <a:tailEnd type="triangle" w="med" len="med"/>
          </a:ln>
        </p:spPr>
      </p:cxnSp>
      <p:sp>
        <p:nvSpPr>
          <p:cNvPr id="245" name="Google Shape;245;p24"/>
          <p:cNvSpPr txBox="1">
            <a:spLocks noGrp="1"/>
          </p:cNvSpPr>
          <p:nvPr>
            <p:ph type="body" idx="1"/>
          </p:nvPr>
        </p:nvSpPr>
        <p:spPr>
          <a:xfrm>
            <a:off x="480700" y="1382275"/>
            <a:ext cx="47469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For projections use a Fast Monte Carlo that includes the Sullivan process</a:t>
            </a:r>
            <a:endParaRPr sz="1600">
              <a:solidFill>
                <a:srgbClr val="000000"/>
              </a:solidFill>
            </a:endParaRPr>
          </a:p>
          <a:p>
            <a:pPr marL="914400" lvl="1" indent="-317500" algn="l" rtl="0">
              <a:spcBef>
                <a:spcPts val="0"/>
              </a:spcBef>
              <a:spcAft>
                <a:spcPts val="1000"/>
              </a:spcAft>
              <a:buClr>
                <a:srgbClr val="000000"/>
              </a:buClr>
              <a:buSzPts val="1400"/>
              <a:buFont typeface="Lato"/>
              <a:buChar char="○"/>
            </a:pPr>
            <a:r>
              <a:rPr lang="en" sz="1400">
                <a:solidFill>
                  <a:srgbClr val="000000"/>
                </a:solidFill>
              </a:rPr>
              <a:t>PDFs, form factor, fragmentation function projections</a:t>
            </a:r>
            <a:endParaRPr/>
          </a:p>
        </p:txBody>
      </p:sp>
      <p:sp>
        <p:nvSpPr>
          <p:cNvPr id="246" name="Google Shape;246;p24"/>
          <p:cNvSpPr txBox="1"/>
          <p:nvPr/>
        </p:nvSpPr>
        <p:spPr>
          <a:xfrm>
            <a:off x="480700" y="2811625"/>
            <a:ext cx="8316000" cy="2067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Lato"/>
              <a:buChar char="●"/>
            </a:pPr>
            <a:r>
              <a:rPr lang="en" sz="1600">
                <a:latin typeface="Lato"/>
                <a:ea typeface="Lato"/>
                <a:cs typeface="Lato"/>
                <a:sym typeface="Lato"/>
              </a:rPr>
              <a:t>Progress with generator development since 2019 EPJA article:</a:t>
            </a:r>
            <a:endParaRPr sz="1600">
              <a:latin typeface="Lato"/>
              <a:ea typeface="Lato"/>
              <a:cs typeface="Lato"/>
              <a:sym typeface="Lato"/>
            </a:endParaRPr>
          </a:p>
          <a:p>
            <a:pPr marL="914400" lvl="1"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now can make pion structure function (pion SF) projections</a:t>
            </a:r>
            <a:endParaRPr>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a:latin typeface="Lato"/>
                <a:ea typeface="Lato"/>
                <a:cs typeface="Lato"/>
                <a:sym typeface="Lato"/>
              </a:rPr>
              <a:t>Published article in JPhysG (</a:t>
            </a:r>
            <a:r>
              <a:rPr lang="en" u="sng">
                <a:solidFill>
                  <a:schemeClr val="accent5"/>
                </a:solidFill>
                <a:latin typeface="Lato"/>
                <a:ea typeface="Lato"/>
                <a:cs typeface="Lato"/>
                <a:sym typeface="Lato"/>
                <a:hlinkClick r:id="rId6">
                  <a:extLst>
                    <a:ext uri="{A12FA001-AC4F-418D-AE19-62706E023703}">
                      <ahyp:hlinkClr xmlns:ahyp="http://schemas.microsoft.com/office/drawing/2018/hyperlinkcolor" val="tx"/>
                    </a:ext>
                  </a:extLst>
                </a:hlinkClick>
              </a:rPr>
              <a:t>arXiv:2102.11788</a:t>
            </a:r>
            <a:r>
              <a:rPr lang="en">
                <a:latin typeface="Lato"/>
                <a:ea typeface="Lato"/>
                <a:cs typeface="Lato"/>
                <a:sym typeface="Lato"/>
              </a:rPr>
              <a:t>)</a:t>
            </a:r>
            <a:endParaRPr>
              <a:latin typeface="Lato"/>
              <a:ea typeface="Lato"/>
              <a:cs typeface="Lato"/>
              <a:sym typeface="Lato"/>
            </a:endParaRPr>
          </a:p>
          <a:p>
            <a:pPr marL="457200" lvl="0" indent="-342900" algn="l" rtl="0">
              <a:lnSpc>
                <a:spcPct val="115000"/>
              </a:lnSpc>
              <a:spcBef>
                <a:spcPts val="1000"/>
              </a:spcBef>
              <a:spcAft>
                <a:spcPts val="0"/>
              </a:spcAft>
              <a:buClr>
                <a:srgbClr val="FF9900"/>
              </a:buClr>
              <a:buSzPts val="1800"/>
              <a:buFont typeface="Lato"/>
              <a:buChar char="●"/>
            </a:pPr>
            <a:r>
              <a:rPr lang="en">
                <a:solidFill>
                  <a:srgbClr val="FF9900"/>
                </a:solidFill>
                <a:latin typeface="Lato"/>
                <a:ea typeface="Lato"/>
                <a:cs typeface="Lato"/>
                <a:sym typeface="Lato"/>
              </a:rPr>
              <a:t>𝜋 structure function: Measure DIS cross section with tagged neutron at small -t</a:t>
            </a:r>
            <a:endParaRPr>
              <a:solidFill>
                <a:srgbClr val="FF9900"/>
              </a:solidFill>
              <a:latin typeface="Lato"/>
              <a:ea typeface="Lato"/>
              <a:cs typeface="Lato"/>
              <a:sym typeface="Lato"/>
            </a:endParaRPr>
          </a:p>
          <a:p>
            <a:pPr marL="457200" lvl="0" indent="-342900" algn="l" rtl="0">
              <a:lnSpc>
                <a:spcPct val="115000"/>
              </a:lnSpc>
              <a:spcBef>
                <a:spcPts val="0"/>
              </a:spcBef>
              <a:spcAft>
                <a:spcPts val="0"/>
              </a:spcAft>
              <a:buClr>
                <a:srgbClr val="0000FF"/>
              </a:buClr>
              <a:buSzPts val="1800"/>
              <a:buFont typeface="Lato"/>
              <a:buChar char="●"/>
            </a:pPr>
            <a:r>
              <a:rPr lang="en">
                <a:solidFill>
                  <a:srgbClr val="0000FF"/>
                </a:solidFill>
                <a:latin typeface="Lato"/>
                <a:ea typeface="Lato"/>
                <a:cs typeface="Lato"/>
                <a:sym typeface="Lato"/>
              </a:rPr>
              <a:t>K structure function: Measure DIS cross section with tagged Λ/Σ at small -t</a:t>
            </a:r>
            <a:endParaRPr>
              <a:solidFill>
                <a:srgbClr val="0000FF"/>
              </a:solidFill>
              <a:latin typeface="Lato"/>
              <a:ea typeface="Lato"/>
              <a:cs typeface="Lato"/>
              <a:sym typeface="Lato"/>
            </a:endParaRPr>
          </a:p>
          <a:p>
            <a:pPr marL="457200" lvl="0" indent="-330200" algn="l" rtl="0">
              <a:lnSpc>
                <a:spcPct val="115000"/>
              </a:lnSpc>
              <a:spcBef>
                <a:spcPts val="0"/>
              </a:spcBef>
              <a:spcAft>
                <a:spcPts val="0"/>
              </a:spcAft>
              <a:buSzPts val="1600"/>
              <a:buChar char="●"/>
            </a:pPr>
            <a:r>
              <a:rPr lang="en" sz="1600">
                <a:latin typeface="Lato"/>
                <a:ea typeface="Lato"/>
                <a:cs typeface="Lato"/>
                <a:sym typeface="Lato"/>
              </a:rPr>
              <a:t>Beam energies: 5 on 41, 5 on 100, 10 on 100, 10 on 135, </a:t>
            </a:r>
            <a:r>
              <a:rPr lang="en" sz="1600">
                <a:solidFill>
                  <a:srgbClr val="999999"/>
                </a:solidFill>
                <a:latin typeface="Lato"/>
                <a:ea typeface="Lato"/>
                <a:cs typeface="Lato"/>
                <a:sym typeface="Lato"/>
              </a:rPr>
              <a:t>18 on 275</a:t>
            </a:r>
            <a:endParaRPr sz="1600">
              <a:solidFill>
                <a:srgbClr val="999999"/>
              </a:solidFill>
              <a:latin typeface="Lato"/>
              <a:ea typeface="Lato"/>
              <a:cs typeface="Lato"/>
              <a:sym typeface="Lato"/>
            </a:endParaRPr>
          </a:p>
          <a:p>
            <a:pPr marL="914400" lvl="1" indent="-330200" algn="l" rtl="0">
              <a:lnSpc>
                <a:spcPct val="115000"/>
              </a:lnSpc>
              <a:spcBef>
                <a:spcPts val="0"/>
              </a:spcBef>
              <a:spcAft>
                <a:spcPts val="1000"/>
              </a:spcAft>
              <a:buClr>
                <a:schemeClr val="accent1"/>
              </a:buClr>
              <a:buSzPts val="1600"/>
              <a:buFont typeface="Lato"/>
              <a:buChar char="○"/>
            </a:pPr>
            <a:r>
              <a:rPr lang="en" sz="1600">
                <a:latin typeface="Lato"/>
                <a:ea typeface="Lato"/>
                <a:cs typeface="Lato"/>
                <a:sym typeface="Lato"/>
              </a:rPr>
              <a:t>Only </a:t>
            </a:r>
            <a:r>
              <a:rPr lang="en" sz="1600">
                <a:solidFill>
                  <a:srgbClr val="FF0000"/>
                </a:solidFill>
                <a:latin typeface="Lato"/>
                <a:ea typeface="Lato"/>
                <a:cs typeface="Lato"/>
                <a:sym typeface="Lato"/>
              </a:rPr>
              <a:t>e-P</a:t>
            </a:r>
            <a:r>
              <a:rPr lang="en" sz="1600">
                <a:latin typeface="Lato"/>
                <a:ea typeface="Lato"/>
                <a:cs typeface="Lato"/>
                <a:sym typeface="Lato"/>
              </a:rPr>
              <a:t> currently implemented, but want to incorporate </a:t>
            </a:r>
            <a:r>
              <a:rPr lang="en" sz="1600">
                <a:solidFill>
                  <a:srgbClr val="FF0000"/>
                </a:solidFill>
                <a:latin typeface="Lato"/>
                <a:ea typeface="Lato"/>
                <a:cs typeface="Lato"/>
                <a:sym typeface="Lato"/>
              </a:rPr>
              <a:t>e-D</a:t>
            </a:r>
            <a:endParaRPr sz="1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Pion SF Projections</a:t>
            </a:r>
            <a:endParaRPr/>
          </a:p>
          <a:p>
            <a:pPr marL="0" lvl="0" indent="0" algn="l" rtl="0">
              <a:spcBef>
                <a:spcPts val="0"/>
              </a:spcBef>
              <a:spcAft>
                <a:spcPts val="0"/>
              </a:spcAft>
              <a:buNone/>
            </a:pPr>
            <a:endParaRPr/>
          </a:p>
        </p:txBody>
      </p:sp>
      <p:sp>
        <p:nvSpPr>
          <p:cNvPr id="252" name="Google Shape;252;p25"/>
          <p:cNvSpPr txBox="1">
            <a:spLocks noGrp="1"/>
          </p:cNvSpPr>
          <p:nvPr>
            <p:ph type="body" idx="1"/>
          </p:nvPr>
        </p:nvSpPr>
        <p:spPr>
          <a:xfrm>
            <a:off x="653250" y="1237125"/>
            <a:ext cx="4748700" cy="108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Char char="●"/>
            </a:pPr>
            <a:r>
              <a:rPr lang="en" sz="1400">
                <a:solidFill>
                  <a:srgbClr val="000000"/>
                </a:solidFill>
              </a:rPr>
              <a:t>Reasonable uncertainties in the mid-to-large x region but increasing rapidly as x→1</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Even with these restrictions, the coverage in mid to high x is unprecedented</a:t>
            </a:r>
            <a:endParaRPr sz="1400">
              <a:solidFill>
                <a:srgbClr val="000000"/>
              </a:solidFill>
            </a:endParaRPr>
          </a:p>
          <a:p>
            <a:pPr marL="457200" lvl="0" indent="-317500" algn="l" rtl="0">
              <a:spcBef>
                <a:spcPts val="0"/>
              </a:spcBef>
              <a:spcAft>
                <a:spcPts val="0"/>
              </a:spcAft>
              <a:buClr>
                <a:srgbClr val="000000"/>
              </a:buClr>
              <a:buSzPts val="1400"/>
              <a:buFont typeface="Arial"/>
              <a:buChar char="●"/>
            </a:pPr>
            <a:r>
              <a:rPr lang="en" sz="1400">
                <a:solidFill>
                  <a:srgbClr val="000000"/>
                </a:solidFill>
              </a:rPr>
              <a:t>Access to a significant range of Q</a:t>
            </a:r>
            <a:r>
              <a:rPr lang="en" sz="1400" baseline="30000">
                <a:solidFill>
                  <a:srgbClr val="000000"/>
                </a:solidFill>
              </a:rPr>
              <a:t>2</a:t>
            </a:r>
            <a:r>
              <a:rPr lang="en" sz="1400">
                <a:solidFill>
                  <a:srgbClr val="000000"/>
                </a:solidFill>
              </a:rPr>
              <a:t> and x, for appropriately small−t</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Allows for much-improved insights in the gluonic content of the pion</a:t>
            </a:r>
            <a:endParaRPr sz="1400">
              <a:solidFill>
                <a:srgbClr val="000000"/>
              </a:solidFill>
            </a:endParaRPr>
          </a:p>
        </p:txBody>
      </p:sp>
      <p:sp>
        <p:nvSpPr>
          <p:cNvPr id="253" name="Google Shape;253;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54" name="Google Shape;254;p25"/>
          <p:cNvPicPr preferRelativeResize="0"/>
          <p:nvPr/>
        </p:nvPicPr>
        <p:blipFill>
          <a:blip r:embed="rId3">
            <a:alphaModFix/>
          </a:blip>
          <a:stretch>
            <a:fillRect/>
          </a:stretch>
        </p:blipFill>
        <p:spPr>
          <a:xfrm>
            <a:off x="5401950" y="369297"/>
            <a:ext cx="3742049" cy="2462553"/>
          </a:xfrm>
          <a:prstGeom prst="rect">
            <a:avLst/>
          </a:prstGeom>
          <a:noFill/>
          <a:ln>
            <a:noFill/>
          </a:ln>
        </p:spPr>
      </p:pic>
      <p:pic>
        <p:nvPicPr>
          <p:cNvPr id="255" name="Google Shape;255;p25"/>
          <p:cNvPicPr preferRelativeResize="0"/>
          <p:nvPr/>
        </p:nvPicPr>
        <p:blipFill>
          <a:blip r:embed="rId4">
            <a:alphaModFix/>
          </a:blip>
          <a:stretch>
            <a:fillRect/>
          </a:stretch>
        </p:blipFill>
        <p:spPr>
          <a:xfrm>
            <a:off x="5401950" y="2862175"/>
            <a:ext cx="3615350" cy="1975702"/>
          </a:xfrm>
          <a:prstGeom prst="rect">
            <a:avLst/>
          </a:prstGeom>
          <a:noFill/>
          <a:ln>
            <a:noFill/>
          </a:ln>
        </p:spPr>
      </p:pic>
      <p:pic>
        <p:nvPicPr>
          <p:cNvPr id="256" name="Google Shape;256;p25"/>
          <p:cNvPicPr preferRelativeResize="0"/>
          <p:nvPr/>
        </p:nvPicPr>
        <p:blipFill>
          <a:blip r:embed="rId5">
            <a:alphaModFix/>
          </a:blip>
          <a:stretch>
            <a:fillRect/>
          </a:stretch>
        </p:blipFill>
        <p:spPr>
          <a:xfrm>
            <a:off x="43675" y="3293651"/>
            <a:ext cx="5289776" cy="1452900"/>
          </a:xfrm>
          <a:prstGeom prst="rect">
            <a:avLst/>
          </a:prstGeom>
          <a:noFill/>
          <a:ln>
            <a:noFill/>
          </a:ln>
        </p:spPr>
      </p:pic>
      <p:sp>
        <p:nvSpPr>
          <p:cNvPr id="257" name="Google Shape;257;p25"/>
          <p:cNvSpPr txBox="1"/>
          <p:nvPr/>
        </p:nvSpPr>
        <p:spPr>
          <a:xfrm>
            <a:off x="5401950" y="-30325"/>
            <a:ext cx="242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latin typeface="Lato"/>
                <a:ea typeface="Lato"/>
                <a:cs typeface="Lato"/>
                <a:sym typeface="Lato"/>
              </a:rPr>
              <a:t>NLO through pion PDFs</a:t>
            </a:r>
            <a:endParaRPr sz="1200">
              <a:solidFill>
                <a:srgbClr val="FF0000"/>
              </a:solidFill>
              <a:latin typeface="Lato"/>
              <a:ea typeface="Lato"/>
              <a:cs typeface="Lato"/>
              <a:sym typeface="Lato"/>
            </a:endParaRPr>
          </a:p>
        </p:txBody>
      </p:sp>
      <p:sp>
        <p:nvSpPr>
          <p:cNvPr id="258" name="Google Shape;258;p25"/>
          <p:cNvSpPr txBox="1"/>
          <p:nvPr/>
        </p:nvSpPr>
        <p:spPr>
          <a:xfrm>
            <a:off x="240175" y="4799775"/>
            <a:ext cx="5387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6AA84F"/>
                </a:solidFill>
                <a:latin typeface="Lato"/>
                <a:ea typeface="Lato"/>
                <a:cs typeface="Lato"/>
                <a:sym typeface="Lato"/>
              </a:rPr>
              <a:t>J Arrington, et al., J. Phys. G (2021) arXiv:2102.11788</a:t>
            </a:r>
            <a:endParaRPr sz="800">
              <a:solidFill>
                <a:srgbClr val="6AA84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𝜋</a:t>
            </a:r>
            <a:r>
              <a:rPr lang="en" baseline="30000"/>
              <a:t>+</a:t>
            </a:r>
            <a:r>
              <a:rPr lang="en"/>
              <a:t> Form Factors</a:t>
            </a:r>
            <a:endParaRPr/>
          </a:p>
          <a:p>
            <a:pPr marL="0" lvl="0" indent="0" algn="l" rtl="0">
              <a:spcBef>
                <a:spcPts val="0"/>
              </a:spcBef>
              <a:spcAft>
                <a:spcPts val="0"/>
              </a:spcAft>
              <a:buNone/>
            </a:pPr>
            <a:endParaRPr/>
          </a:p>
        </p:txBody>
      </p:sp>
      <p:sp>
        <p:nvSpPr>
          <p:cNvPr id="264" name="Google Shape;264;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65" name="Google Shape;265;p26"/>
          <p:cNvSpPr txBox="1">
            <a:spLocks noGrp="1"/>
          </p:cNvSpPr>
          <p:nvPr>
            <p:ph type="body" idx="1"/>
          </p:nvPr>
        </p:nvSpPr>
        <p:spPr>
          <a:xfrm>
            <a:off x="653250" y="1237125"/>
            <a:ext cx="80802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FF0000"/>
                </a:solidFill>
              </a:rPr>
              <a:t>Exclusive</a:t>
            </a:r>
            <a:r>
              <a:rPr lang="en" sz="1400">
                <a:solidFill>
                  <a:srgbClr val="000000"/>
                </a:solidFill>
              </a:rPr>
              <a:t> reactions are of interest</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p(e,e’𝜋</a:t>
            </a:r>
            <a:r>
              <a:rPr lang="en" sz="1400" baseline="30000">
                <a:solidFill>
                  <a:srgbClr val="000000"/>
                </a:solidFill>
              </a:rPr>
              <a:t>+</a:t>
            </a:r>
            <a:r>
              <a:rPr lang="en" sz="1400">
                <a:solidFill>
                  <a:srgbClr val="000000"/>
                </a:solidFill>
              </a:rPr>
              <a:t>n) exclusive reaction particular with </a:t>
            </a:r>
            <a:r>
              <a:rPr lang="en" sz="1400">
                <a:solidFill>
                  <a:srgbClr val="0000FF"/>
                </a:solidFill>
              </a:rPr>
              <a:t>p(e,e’𝜋</a:t>
            </a:r>
            <a:r>
              <a:rPr lang="en" sz="1400" baseline="30000">
                <a:solidFill>
                  <a:srgbClr val="0000FF"/>
                </a:solidFill>
              </a:rPr>
              <a:t>+</a:t>
            </a:r>
            <a:r>
              <a:rPr lang="en" sz="1400">
                <a:solidFill>
                  <a:srgbClr val="0000FF"/>
                </a:solidFill>
              </a:rPr>
              <a:t>n)X SIDIS events</a:t>
            </a:r>
            <a:r>
              <a:rPr lang="en" sz="1400">
                <a:solidFill>
                  <a:srgbClr val="000000"/>
                </a:solidFill>
              </a:rPr>
              <a:t> as the background</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A clean sample of p(e,e’𝜋</a:t>
            </a:r>
            <a:r>
              <a:rPr lang="en" sz="1400" baseline="30000">
                <a:solidFill>
                  <a:srgbClr val="000000"/>
                </a:solidFill>
              </a:rPr>
              <a:t>+</a:t>
            </a:r>
            <a:r>
              <a:rPr lang="en" sz="1400">
                <a:solidFill>
                  <a:srgbClr val="000000"/>
                </a:solidFill>
              </a:rPr>
              <a:t>n) events needs to be isolated by detecting the neutron</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A difficult measurement to make</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Using the events generated from DEMP</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EIC software framework can assess the feasibility of the study with updated design parameters</a:t>
            </a:r>
            <a:endParaRPr sz="14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𝜋</a:t>
            </a:r>
            <a:r>
              <a:rPr lang="en" baseline="30000"/>
              <a:t>+</a:t>
            </a:r>
            <a:r>
              <a:rPr lang="en"/>
              <a:t> Form Factor Projections</a:t>
            </a:r>
            <a:endParaRPr/>
          </a:p>
          <a:p>
            <a:pPr marL="0" lvl="0" indent="0" algn="l" rtl="0">
              <a:spcBef>
                <a:spcPts val="0"/>
              </a:spcBef>
              <a:spcAft>
                <a:spcPts val="0"/>
              </a:spcAft>
              <a:buNone/>
            </a:pPr>
            <a:endParaRPr/>
          </a:p>
        </p:txBody>
      </p:sp>
      <p:sp>
        <p:nvSpPr>
          <p:cNvPr id="271" name="Google Shape;271;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72" name="Google Shape;272;p27"/>
          <p:cNvSpPr txBox="1">
            <a:spLocks noGrp="1"/>
          </p:cNvSpPr>
          <p:nvPr>
            <p:ph type="body" idx="1"/>
          </p:nvPr>
        </p:nvSpPr>
        <p:spPr>
          <a:xfrm>
            <a:off x="653250" y="1237125"/>
            <a:ext cx="3894000" cy="336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Measurements of the p(e,e’𝜋</a:t>
            </a:r>
            <a:r>
              <a:rPr lang="en" sz="1400" baseline="30000">
                <a:solidFill>
                  <a:srgbClr val="000000"/>
                </a:solidFill>
              </a:rPr>
              <a:t>+</a:t>
            </a:r>
            <a:r>
              <a:rPr lang="en" sz="1400">
                <a:solidFill>
                  <a:srgbClr val="000000"/>
                </a:solidFill>
              </a:rPr>
              <a:t>n) reaction at the EIC have the potential to extend the Q</a:t>
            </a:r>
            <a:r>
              <a:rPr lang="en" sz="1400" baseline="30000">
                <a:solidFill>
                  <a:srgbClr val="000000"/>
                </a:solidFill>
              </a:rPr>
              <a:t>2</a:t>
            </a:r>
            <a:r>
              <a:rPr lang="en" sz="1400">
                <a:solidFill>
                  <a:srgbClr val="000000"/>
                </a:solidFill>
              </a:rPr>
              <a:t> reach of F</a:t>
            </a:r>
            <a:r>
              <a:rPr lang="en" sz="1400" baseline="-25000">
                <a:solidFill>
                  <a:srgbClr val="000000"/>
                </a:solidFill>
              </a:rPr>
              <a:t>𝜋</a:t>
            </a:r>
            <a:r>
              <a:rPr lang="en" sz="1400">
                <a:solidFill>
                  <a:srgbClr val="000000"/>
                </a:solidFill>
              </a:rPr>
              <a:t> measurements even further</a:t>
            </a:r>
            <a:endParaRPr sz="1400" baseline="30000">
              <a:solidFill>
                <a:srgbClr val="000000"/>
              </a:solidFill>
            </a:endParaRPr>
          </a:p>
          <a:p>
            <a:pPr marL="457200" lvl="0" indent="-317500" algn="l" rtl="0">
              <a:spcBef>
                <a:spcPts val="0"/>
              </a:spcBef>
              <a:spcAft>
                <a:spcPts val="0"/>
              </a:spcAft>
              <a:buClr>
                <a:srgbClr val="FF0000"/>
              </a:buClr>
              <a:buSzPts val="1400"/>
              <a:buChar char="●"/>
            </a:pPr>
            <a:r>
              <a:rPr lang="en" sz="1400">
                <a:solidFill>
                  <a:srgbClr val="FF0000"/>
                </a:solidFill>
              </a:rPr>
              <a:t>Note - y positioning of points arbitrary</a:t>
            </a:r>
            <a:endParaRPr sz="1400">
              <a:solidFill>
                <a:srgbClr val="FF0000"/>
              </a:solidFill>
            </a:endParaRPr>
          </a:p>
          <a:p>
            <a:pPr marL="457200" lvl="0" indent="-317500" algn="l" rtl="0">
              <a:spcBef>
                <a:spcPts val="0"/>
              </a:spcBef>
              <a:spcAft>
                <a:spcPts val="0"/>
              </a:spcAft>
              <a:buClr>
                <a:srgbClr val="222222"/>
              </a:buClr>
              <a:buSzPts val="1400"/>
              <a:buChar char="●"/>
            </a:pPr>
            <a:r>
              <a:rPr lang="en" sz="1400">
                <a:solidFill>
                  <a:srgbClr val="222222"/>
                </a:solidFill>
              </a:rPr>
              <a:t>Preliminary pion studies featured in the yellow report</a:t>
            </a:r>
            <a:endParaRPr sz="1400">
              <a:solidFill>
                <a:srgbClr val="222222"/>
              </a:solidFill>
            </a:endParaRPr>
          </a:p>
          <a:p>
            <a:pPr marL="457200" lvl="0" indent="-317500" algn="l" rtl="0">
              <a:spcBef>
                <a:spcPts val="0"/>
              </a:spcBef>
              <a:spcAft>
                <a:spcPts val="0"/>
              </a:spcAft>
              <a:buClr>
                <a:srgbClr val="222222"/>
              </a:buClr>
              <a:buSzPts val="1400"/>
              <a:buChar char="●"/>
            </a:pPr>
            <a:r>
              <a:rPr lang="en" sz="1400">
                <a:solidFill>
                  <a:srgbClr val="222222"/>
                </a:solidFill>
              </a:rPr>
              <a:t>Generator modifications for ECCE simulations in progress</a:t>
            </a:r>
            <a:endParaRPr sz="1400">
              <a:solidFill>
                <a:srgbClr val="222222"/>
              </a:solidFill>
            </a:endParaRPr>
          </a:p>
          <a:p>
            <a:pPr marL="457200" lvl="0" indent="-317500" algn="l" rtl="0">
              <a:spcBef>
                <a:spcPts val="0"/>
              </a:spcBef>
              <a:spcAft>
                <a:spcPts val="0"/>
              </a:spcAft>
              <a:buClr>
                <a:srgbClr val="0000FF"/>
              </a:buClr>
              <a:buSzPts val="1400"/>
              <a:buChar char="●"/>
            </a:pPr>
            <a:r>
              <a:rPr lang="en" sz="1400">
                <a:solidFill>
                  <a:srgbClr val="0000FF"/>
                </a:solidFill>
              </a:rPr>
              <a:t>Generator will be extended to investigate F</a:t>
            </a:r>
            <a:r>
              <a:rPr lang="en" sz="1400" baseline="-25000">
                <a:solidFill>
                  <a:srgbClr val="0000FF"/>
                </a:solidFill>
              </a:rPr>
              <a:t>K</a:t>
            </a:r>
            <a:r>
              <a:rPr lang="en" sz="1400">
                <a:solidFill>
                  <a:srgbClr val="0000FF"/>
                </a:solidFill>
              </a:rPr>
              <a:t> too</a:t>
            </a:r>
            <a:endParaRPr sz="1400">
              <a:solidFill>
                <a:srgbClr val="0000FF"/>
              </a:solidFill>
            </a:endParaRPr>
          </a:p>
          <a:p>
            <a:pPr marL="457200" lvl="0" indent="-317500" algn="l" rtl="0">
              <a:spcBef>
                <a:spcPts val="0"/>
              </a:spcBef>
              <a:spcAft>
                <a:spcPts val="0"/>
              </a:spcAft>
              <a:buClr>
                <a:srgbClr val="000000"/>
              </a:buClr>
              <a:buSzPts val="1400"/>
              <a:buChar char="●"/>
            </a:pPr>
            <a:r>
              <a:rPr lang="en" sz="1400">
                <a:solidFill>
                  <a:srgbClr val="000000"/>
                </a:solidFill>
              </a:rPr>
              <a:t>Preliminary kaon studies in now in progress</a:t>
            </a:r>
            <a:endParaRPr sz="1400">
              <a:solidFill>
                <a:srgbClr val="000000"/>
              </a:solidFill>
            </a:endParaRPr>
          </a:p>
          <a:p>
            <a:pPr marL="457200" lvl="0" indent="-317500" algn="l" rtl="0">
              <a:spcBef>
                <a:spcPts val="0"/>
              </a:spcBef>
              <a:spcAft>
                <a:spcPts val="0"/>
              </a:spcAft>
              <a:buClr>
                <a:srgbClr val="FF0000"/>
              </a:buClr>
              <a:buSzPts val="1400"/>
              <a:buChar char="●"/>
            </a:pPr>
            <a:r>
              <a:rPr lang="en" sz="1400">
                <a:solidFill>
                  <a:srgbClr val="FF0000"/>
                </a:solidFill>
              </a:rPr>
              <a:t>For F</a:t>
            </a:r>
            <a:r>
              <a:rPr lang="en" sz="1400" baseline="-25000">
                <a:solidFill>
                  <a:srgbClr val="FF0000"/>
                </a:solidFill>
              </a:rPr>
              <a:t>K</a:t>
            </a:r>
            <a:r>
              <a:rPr lang="en" sz="1400">
                <a:solidFill>
                  <a:srgbClr val="FF0000"/>
                </a:solidFill>
              </a:rPr>
              <a:t>, need to study Σ  reconstruction and detection too</a:t>
            </a:r>
            <a:endParaRPr sz="1400">
              <a:solidFill>
                <a:srgbClr val="FF0000"/>
              </a:solidFill>
            </a:endParaRPr>
          </a:p>
        </p:txBody>
      </p:sp>
      <p:pic>
        <p:nvPicPr>
          <p:cNvPr id="273" name="Google Shape;273;p27"/>
          <p:cNvPicPr preferRelativeResize="0"/>
          <p:nvPr/>
        </p:nvPicPr>
        <p:blipFill>
          <a:blip r:embed="rId3">
            <a:alphaModFix/>
          </a:blip>
          <a:stretch>
            <a:fillRect/>
          </a:stretch>
        </p:blipFill>
        <p:spPr>
          <a:xfrm>
            <a:off x="4547250" y="1237125"/>
            <a:ext cx="4291949" cy="31054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560600" y="543600"/>
            <a:ext cx="8135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 particle detection fractions</a:t>
            </a:r>
            <a:endParaRPr/>
          </a:p>
          <a:p>
            <a:pPr marL="0" lvl="0" indent="0" algn="l" rtl="0">
              <a:spcBef>
                <a:spcPts val="0"/>
              </a:spcBef>
              <a:spcAft>
                <a:spcPts val="0"/>
              </a:spcAft>
              <a:buNone/>
            </a:pPr>
            <a:endParaRPr/>
          </a:p>
        </p:txBody>
      </p:sp>
      <p:sp>
        <p:nvSpPr>
          <p:cNvPr id="279" name="Google Shape;279;p28"/>
          <p:cNvSpPr txBox="1">
            <a:spLocks noGrp="1"/>
          </p:cNvSpPr>
          <p:nvPr>
            <p:ph type="body" idx="1"/>
          </p:nvPr>
        </p:nvSpPr>
        <p:spPr>
          <a:xfrm>
            <a:off x="729450" y="1313325"/>
            <a:ext cx="80670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E69138"/>
              </a:buClr>
              <a:buSzPts val="1600"/>
              <a:buFont typeface="Arial"/>
              <a:buChar char="●"/>
            </a:pPr>
            <a:r>
              <a:rPr lang="en" sz="1600">
                <a:solidFill>
                  <a:srgbClr val="E69138"/>
                </a:solidFill>
              </a:rPr>
              <a:t>For the pion structure function, the final state neutron moves with an energy near that of the initial proton beam</a:t>
            </a:r>
            <a:endParaRPr sz="1600">
              <a:solidFill>
                <a:srgbClr val="E69138"/>
              </a:solidFill>
            </a:endParaRPr>
          </a:p>
          <a:p>
            <a:pPr marL="914400" lvl="1" indent="-317500" algn="l" rtl="0">
              <a:spcBef>
                <a:spcPts val="0"/>
              </a:spcBef>
              <a:spcAft>
                <a:spcPts val="0"/>
              </a:spcAft>
              <a:buClr>
                <a:srgbClr val="E69138"/>
              </a:buClr>
              <a:buSzPts val="1400"/>
              <a:buFont typeface="Arial"/>
              <a:buChar char="○"/>
            </a:pPr>
            <a:r>
              <a:rPr lang="en" sz="1400">
                <a:solidFill>
                  <a:srgbClr val="E69138"/>
                </a:solidFill>
              </a:rPr>
              <a:t>The Zero Degree Calorimeter (ZDC) must reconstruct the energy and position well enough to constrain both scattering kinematics and 4-momentum of pion</a:t>
            </a:r>
            <a:endParaRPr sz="1400">
              <a:solidFill>
                <a:srgbClr val="E69138"/>
              </a:solidFill>
            </a:endParaRPr>
          </a:p>
          <a:p>
            <a:pPr marL="914400" lvl="1" indent="-317500" algn="l" rtl="0">
              <a:spcBef>
                <a:spcPts val="0"/>
              </a:spcBef>
              <a:spcAft>
                <a:spcPts val="0"/>
              </a:spcAft>
              <a:buClr>
                <a:srgbClr val="E69138"/>
              </a:buClr>
              <a:buSzPts val="1400"/>
              <a:buFont typeface="Arial"/>
              <a:buChar char="○"/>
            </a:pPr>
            <a:r>
              <a:rPr lang="en" sz="1400">
                <a:solidFill>
                  <a:srgbClr val="E69138"/>
                </a:solidFill>
              </a:rPr>
              <a:t>Constraining neutron energy around 35%/√E will assure an achievable resolution in x</a:t>
            </a:r>
            <a:endParaRPr sz="1400">
              <a:solidFill>
                <a:srgbClr val="E69138"/>
              </a:solidFill>
            </a:endParaRPr>
          </a:p>
          <a:p>
            <a:pPr marL="457200" lvl="0" indent="-330200" algn="l" rtl="0">
              <a:spcBef>
                <a:spcPts val="0"/>
              </a:spcBef>
              <a:spcAft>
                <a:spcPts val="0"/>
              </a:spcAft>
              <a:buClr>
                <a:srgbClr val="0000FF"/>
              </a:buClr>
              <a:buSzPts val="1600"/>
              <a:buFont typeface="Arial"/>
              <a:buChar char="●"/>
            </a:pPr>
            <a:r>
              <a:rPr lang="en" sz="1600">
                <a:solidFill>
                  <a:srgbClr val="0000FF"/>
                </a:solidFill>
              </a:rPr>
              <a:t>For the kaon structure function, the decay products of the Λ must be tracked through the very forward spectrometer</a:t>
            </a:r>
            <a:endParaRPr sz="1600">
              <a:solidFill>
                <a:srgbClr val="0000FF"/>
              </a:solidFill>
            </a:endParaRPr>
          </a:p>
          <a:p>
            <a:pPr marL="914400" lvl="1" indent="-317500" algn="l" rtl="0">
              <a:spcBef>
                <a:spcPts val="0"/>
              </a:spcBef>
              <a:spcAft>
                <a:spcPts val="1000"/>
              </a:spcAft>
              <a:buClr>
                <a:srgbClr val="0000FF"/>
              </a:buClr>
              <a:buSzPts val="1400"/>
              <a:buFont typeface="Arial"/>
              <a:buChar char="○"/>
            </a:pPr>
            <a:r>
              <a:rPr lang="en" sz="1400">
                <a:solidFill>
                  <a:srgbClr val="0000FF"/>
                </a:solidFill>
              </a:rPr>
              <a:t>Distinguishing decay products is crucial</a:t>
            </a:r>
            <a:endParaRPr sz="1400">
              <a:solidFill>
                <a:srgbClr val="000000"/>
              </a:solidFill>
            </a:endParaRPr>
          </a:p>
        </p:txBody>
      </p:sp>
      <p:sp>
        <p:nvSpPr>
          <p:cNvPr id="280" name="Google Shape;280;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81" name="Google Shape;281;p28"/>
          <p:cNvGrpSpPr/>
          <p:nvPr/>
        </p:nvGrpSpPr>
        <p:grpSpPr>
          <a:xfrm>
            <a:off x="2160438" y="3492310"/>
            <a:ext cx="4826725" cy="1521775"/>
            <a:chOff x="2160438" y="3339910"/>
            <a:chExt cx="4826725" cy="1521775"/>
          </a:xfrm>
        </p:grpSpPr>
        <p:pic>
          <p:nvPicPr>
            <p:cNvPr id="282" name="Google Shape;282;p28"/>
            <p:cNvPicPr preferRelativeResize="0"/>
            <p:nvPr/>
          </p:nvPicPr>
          <p:blipFill>
            <a:blip r:embed="rId3">
              <a:alphaModFix/>
            </a:blip>
            <a:stretch>
              <a:fillRect/>
            </a:stretch>
          </p:blipFill>
          <p:spPr>
            <a:xfrm>
              <a:off x="2160438" y="3339910"/>
              <a:ext cx="4826725" cy="1521775"/>
            </a:xfrm>
            <a:prstGeom prst="rect">
              <a:avLst/>
            </a:prstGeom>
            <a:noFill/>
            <a:ln>
              <a:noFill/>
            </a:ln>
          </p:spPr>
        </p:pic>
        <p:sp>
          <p:nvSpPr>
            <p:cNvPr id="283" name="Google Shape;283;p28"/>
            <p:cNvSpPr/>
            <p:nvPr/>
          </p:nvSpPr>
          <p:spPr>
            <a:xfrm>
              <a:off x="2369200" y="4292014"/>
              <a:ext cx="4253100" cy="21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8"/>
          <p:cNvSpPr txBox="1"/>
          <p:nvPr/>
        </p:nvSpPr>
        <p:spPr>
          <a:xfrm>
            <a:off x="2303125" y="4866250"/>
            <a:ext cx="3751500" cy="27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i="1">
                <a:solidFill>
                  <a:srgbClr val="6AA84F"/>
                </a:solidFill>
                <a:latin typeface="Lato"/>
                <a:ea typeface="Lato"/>
                <a:cs typeface="Lato"/>
                <a:sym typeface="Lato"/>
              </a:rPr>
              <a:t>Arlene C. Aguilar, et al., Eur. Phy. J. A (2019) DOI:10.1140/epja/i2019-12885-0</a:t>
            </a:r>
            <a:endParaRPr sz="800">
              <a:solidFill>
                <a:srgbClr val="6AA84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Lato"/>
                <a:ea typeface="Lato"/>
                <a:cs typeface="Lato"/>
                <a:sym typeface="Lato"/>
              </a:rPr>
              <a:t>Meson Structure Functions – Scattered Electron</a:t>
            </a:r>
            <a:endParaRPr sz="1800">
              <a:solidFill>
                <a:srgbClr val="000000"/>
              </a:solidFill>
              <a:latin typeface="Lato"/>
              <a:ea typeface="Lato"/>
              <a:cs typeface="Lato"/>
              <a:sym typeface="Lato"/>
            </a:endParaRPr>
          </a:p>
          <a:p>
            <a:pPr marL="0" lvl="0" indent="0" algn="l" rtl="0">
              <a:spcBef>
                <a:spcPts val="0"/>
              </a:spcBef>
              <a:spcAft>
                <a:spcPts val="0"/>
              </a:spcAft>
              <a:buNone/>
            </a:pPr>
            <a:endParaRPr sz="1800" b="0">
              <a:solidFill>
                <a:srgbClr val="000000"/>
              </a:solidFill>
              <a:latin typeface="Lato"/>
              <a:ea typeface="Lato"/>
              <a:cs typeface="Lato"/>
              <a:sym typeface="Lato"/>
            </a:endParaRPr>
          </a:p>
          <a:p>
            <a:pPr marL="0" lvl="0" indent="0" algn="l" rtl="0">
              <a:spcBef>
                <a:spcPts val="0"/>
              </a:spcBef>
              <a:spcAft>
                <a:spcPts val="0"/>
              </a:spcAft>
              <a:buNone/>
            </a:pPr>
            <a:endParaRPr sz="1800" b="0">
              <a:solidFill>
                <a:srgbClr val="000000"/>
              </a:solidFill>
              <a:latin typeface="Lato"/>
              <a:ea typeface="Lato"/>
              <a:cs typeface="Lato"/>
              <a:sym typeface="Lato"/>
            </a:endParaRPr>
          </a:p>
        </p:txBody>
      </p:sp>
      <p:sp>
        <p:nvSpPr>
          <p:cNvPr id="290" name="Google Shape;290;p29"/>
          <p:cNvSpPr txBox="1"/>
          <p:nvPr/>
        </p:nvSpPr>
        <p:spPr>
          <a:xfrm>
            <a:off x="815775" y="4649225"/>
            <a:ext cx="7326600" cy="64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Scattered electrons can be detected in the </a:t>
            </a:r>
            <a:r>
              <a:rPr lang="en">
                <a:solidFill>
                  <a:srgbClr val="FF0000"/>
                </a:solidFill>
                <a:latin typeface="Lato"/>
                <a:ea typeface="Lato"/>
                <a:cs typeface="Lato"/>
                <a:sym typeface="Lato"/>
              </a:rPr>
              <a:t>central detector</a:t>
            </a:r>
            <a:endParaRPr sz="1200">
              <a:solidFill>
                <a:srgbClr val="FF0000"/>
              </a:solidFill>
              <a:latin typeface="Lato"/>
              <a:ea typeface="Lato"/>
              <a:cs typeface="Lato"/>
              <a:sym typeface="Lato"/>
            </a:endParaRPr>
          </a:p>
          <a:p>
            <a:pPr marL="0" lvl="0" indent="0" algn="l" rtl="0">
              <a:spcBef>
                <a:spcPts val="0"/>
              </a:spcBef>
              <a:spcAft>
                <a:spcPts val="0"/>
              </a:spcAft>
              <a:buNone/>
            </a:pPr>
            <a:endParaRPr>
              <a:solidFill>
                <a:schemeClr val="dk2"/>
              </a:solidFill>
              <a:latin typeface="Lato"/>
              <a:ea typeface="Lato"/>
              <a:cs typeface="Lato"/>
              <a:sym typeface="Lato"/>
            </a:endParaRPr>
          </a:p>
          <a:p>
            <a:pPr marL="457200" lvl="0" indent="0" algn="l" rtl="0">
              <a:spcBef>
                <a:spcPts val="0"/>
              </a:spcBef>
              <a:spcAft>
                <a:spcPts val="0"/>
              </a:spcAft>
              <a:buNone/>
            </a:pPr>
            <a:endParaRPr>
              <a:solidFill>
                <a:schemeClr val="dk2"/>
              </a:solidFill>
              <a:latin typeface="Lato"/>
              <a:ea typeface="Lato"/>
              <a:cs typeface="Lato"/>
              <a:sym typeface="Lato"/>
            </a:endParaRPr>
          </a:p>
        </p:txBody>
      </p:sp>
      <p:sp>
        <p:nvSpPr>
          <p:cNvPr id="291" name="Google Shape;291;p29"/>
          <p:cNvSpPr txBox="1"/>
          <p:nvPr/>
        </p:nvSpPr>
        <p:spPr>
          <a:xfrm rot="2700000">
            <a:off x="7709759" y="1911399"/>
            <a:ext cx="231648" cy="3296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Lato"/>
              <a:ea typeface="Lato"/>
              <a:cs typeface="Lato"/>
              <a:sym typeface="Lato"/>
            </a:endParaRPr>
          </a:p>
        </p:txBody>
      </p:sp>
      <p:sp>
        <p:nvSpPr>
          <p:cNvPr id="292" name="Google Shape;29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93" name="Google Shape;293;p29"/>
          <p:cNvPicPr preferRelativeResize="0"/>
          <p:nvPr/>
        </p:nvPicPr>
        <p:blipFill>
          <a:blip r:embed="rId3">
            <a:alphaModFix/>
          </a:blip>
          <a:stretch>
            <a:fillRect/>
          </a:stretch>
        </p:blipFill>
        <p:spPr>
          <a:xfrm>
            <a:off x="138375" y="1831450"/>
            <a:ext cx="3704599" cy="2202250"/>
          </a:xfrm>
          <a:prstGeom prst="rect">
            <a:avLst/>
          </a:prstGeom>
          <a:noFill/>
          <a:ln>
            <a:noFill/>
          </a:ln>
        </p:spPr>
      </p:pic>
      <p:sp>
        <p:nvSpPr>
          <p:cNvPr id="294" name="Google Shape;294;p29"/>
          <p:cNvSpPr/>
          <p:nvPr/>
        </p:nvSpPr>
        <p:spPr>
          <a:xfrm rot="-1836821">
            <a:off x="616581" y="2469124"/>
            <a:ext cx="1776741" cy="81374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29"/>
          <p:cNvPicPr preferRelativeResize="0"/>
          <p:nvPr/>
        </p:nvPicPr>
        <p:blipFill>
          <a:blip r:embed="rId4">
            <a:alphaModFix/>
          </a:blip>
          <a:stretch>
            <a:fillRect/>
          </a:stretch>
        </p:blipFill>
        <p:spPr>
          <a:xfrm>
            <a:off x="4760250" y="1744414"/>
            <a:ext cx="3776050" cy="2339825"/>
          </a:xfrm>
          <a:prstGeom prst="rect">
            <a:avLst/>
          </a:prstGeom>
          <a:noFill/>
          <a:ln>
            <a:noFill/>
          </a:ln>
        </p:spPr>
      </p:pic>
      <p:sp>
        <p:nvSpPr>
          <p:cNvPr id="296" name="Google Shape;296;p29"/>
          <p:cNvSpPr txBox="1"/>
          <p:nvPr/>
        </p:nvSpPr>
        <p:spPr>
          <a:xfrm>
            <a:off x="5150525" y="381087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5x41</a:t>
            </a:r>
            <a:endParaRPr>
              <a:solidFill>
                <a:srgbClr val="FF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0"/>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Lato"/>
                <a:ea typeface="Lato"/>
                <a:cs typeface="Lato"/>
                <a:sym typeface="Lato"/>
              </a:rPr>
              <a:t>Meson Structure Functions – Forward Baryon</a:t>
            </a:r>
            <a:endParaRPr sz="1800">
              <a:solidFill>
                <a:srgbClr val="000000"/>
              </a:solidFill>
              <a:latin typeface="Lato"/>
              <a:ea typeface="Lato"/>
              <a:cs typeface="Lato"/>
              <a:sym typeface="Lato"/>
            </a:endParaRPr>
          </a:p>
          <a:p>
            <a:pPr marL="0" lvl="0" indent="0" algn="l" rtl="0">
              <a:spcBef>
                <a:spcPts val="0"/>
              </a:spcBef>
              <a:spcAft>
                <a:spcPts val="0"/>
              </a:spcAft>
              <a:buNone/>
            </a:pPr>
            <a:endParaRPr sz="1800" b="0">
              <a:solidFill>
                <a:srgbClr val="000000"/>
              </a:solidFill>
              <a:latin typeface="Lato"/>
              <a:ea typeface="Lato"/>
              <a:cs typeface="Lato"/>
              <a:sym typeface="Lato"/>
            </a:endParaRPr>
          </a:p>
          <a:p>
            <a:pPr marL="0" lvl="0" indent="0" algn="l" rtl="0">
              <a:spcBef>
                <a:spcPts val="0"/>
              </a:spcBef>
              <a:spcAft>
                <a:spcPts val="0"/>
              </a:spcAft>
              <a:buNone/>
            </a:pPr>
            <a:endParaRPr sz="1800" b="0">
              <a:solidFill>
                <a:srgbClr val="000000"/>
              </a:solidFill>
              <a:latin typeface="Lato"/>
              <a:ea typeface="Lato"/>
              <a:cs typeface="Lato"/>
              <a:sym typeface="Lato"/>
            </a:endParaRPr>
          </a:p>
        </p:txBody>
      </p:sp>
      <p:sp>
        <p:nvSpPr>
          <p:cNvPr id="302" name="Google Shape;302;p30"/>
          <p:cNvSpPr txBox="1"/>
          <p:nvPr/>
        </p:nvSpPr>
        <p:spPr>
          <a:xfrm>
            <a:off x="563550" y="4662950"/>
            <a:ext cx="7843800" cy="64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Baryon (</a:t>
            </a:r>
            <a:r>
              <a:rPr lang="en">
                <a:solidFill>
                  <a:srgbClr val="FF9900"/>
                </a:solidFill>
                <a:latin typeface="Lato"/>
                <a:ea typeface="Lato"/>
                <a:cs typeface="Lato"/>
                <a:sym typeface="Lato"/>
              </a:rPr>
              <a:t>neutron</a:t>
            </a:r>
            <a:r>
              <a:rPr lang="en">
                <a:latin typeface="Lato"/>
                <a:ea typeface="Lato"/>
                <a:cs typeface="Lato"/>
                <a:sym typeface="Lato"/>
              </a:rPr>
              <a:t>,</a:t>
            </a:r>
            <a:r>
              <a:rPr lang="en">
                <a:solidFill>
                  <a:srgbClr val="FF9900"/>
                </a:solidFill>
                <a:latin typeface="Lato"/>
                <a:ea typeface="Lato"/>
                <a:cs typeface="Lato"/>
                <a:sym typeface="Lato"/>
              </a:rPr>
              <a:t> </a:t>
            </a:r>
            <a:r>
              <a:rPr lang="en">
                <a:solidFill>
                  <a:srgbClr val="0000FF"/>
                </a:solidFill>
                <a:latin typeface="Lato"/>
                <a:ea typeface="Lato"/>
                <a:cs typeface="Lato"/>
                <a:sym typeface="Lato"/>
              </a:rPr>
              <a:t>lambda</a:t>
            </a:r>
            <a:r>
              <a:rPr lang="en">
                <a:latin typeface="Lato"/>
                <a:ea typeface="Lato"/>
                <a:cs typeface="Lato"/>
                <a:sym typeface="Lato"/>
              </a:rPr>
              <a:t>) at </a:t>
            </a:r>
            <a:r>
              <a:rPr lang="en">
                <a:solidFill>
                  <a:srgbClr val="FF0000"/>
                </a:solidFill>
                <a:latin typeface="Lato"/>
                <a:ea typeface="Lato"/>
                <a:cs typeface="Lato"/>
                <a:sym typeface="Lato"/>
              </a:rPr>
              <a:t>very small forward angles</a:t>
            </a:r>
            <a:r>
              <a:rPr lang="en">
                <a:latin typeface="Lato"/>
                <a:ea typeface="Lato"/>
                <a:cs typeface="Lato"/>
                <a:sym typeface="Lato"/>
              </a:rPr>
              <a:t> and </a:t>
            </a:r>
            <a:r>
              <a:rPr lang="en">
                <a:solidFill>
                  <a:srgbClr val="FF0000"/>
                </a:solidFill>
                <a:latin typeface="Lato"/>
                <a:ea typeface="Lato"/>
                <a:cs typeface="Lato"/>
                <a:sym typeface="Lato"/>
              </a:rPr>
              <a:t>nearly the beam momentum</a:t>
            </a:r>
            <a:endParaRPr sz="1200">
              <a:solidFill>
                <a:srgbClr val="FF0000"/>
              </a:solidFill>
              <a:latin typeface="Lato"/>
              <a:ea typeface="Lato"/>
              <a:cs typeface="Lato"/>
              <a:sym typeface="Lato"/>
            </a:endParaRPr>
          </a:p>
          <a:p>
            <a:pPr marL="0" lvl="0" indent="0" algn="l" rtl="0">
              <a:spcBef>
                <a:spcPts val="0"/>
              </a:spcBef>
              <a:spcAft>
                <a:spcPts val="0"/>
              </a:spcAft>
              <a:buNone/>
            </a:pPr>
            <a:endParaRPr>
              <a:solidFill>
                <a:schemeClr val="dk2"/>
              </a:solidFill>
              <a:latin typeface="Lato"/>
              <a:ea typeface="Lato"/>
              <a:cs typeface="Lato"/>
              <a:sym typeface="Lato"/>
            </a:endParaRPr>
          </a:p>
          <a:p>
            <a:pPr marL="457200" lvl="0" indent="0" algn="l" rtl="0">
              <a:spcBef>
                <a:spcPts val="0"/>
              </a:spcBef>
              <a:spcAft>
                <a:spcPts val="0"/>
              </a:spcAft>
              <a:buNone/>
            </a:pPr>
            <a:endParaRPr>
              <a:solidFill>
                <a:schemeClr val="dk2"/>
              </a:solidFill>
              <a:latin typeface="Lato"/>
              <a:ea typeface="Lato"/>
              <a:cs typeface="Lato"/>
              <a:sym typeface="Lato"/>
            </a:endParaRPr>
          </a:p>
        </p:txBody>
      </p:sp>
      <p:sp>
        <p:nvSpPr>
          <p:cNvPr id="303" name="Google Shape;303;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04" name="Google Shape;304;p30"/>
          <p:cNvPicPr preferRelativeResize="0"/>
          <p:nvPr/>
        </p:nvPicPr>
        <p:blipFill>
          <a:blip r:embed="rId3">
            <a:alphaModFix/>
          </a:blip>
          <a:stretch>
            <a:fillRect/>
          </a:stretch>
        </p:blipFill>
        <p:spPr>
          <a:xfrm>
            <a:off x="138375" y="1831450"/>
            <a:ext cx="3704599" cy="2202250"/>
          </a:xfrm>
          <a:prstGeom prst="rect">
            <a:avLst/>
          </a:prstGeom>
          <a:noFill/>
          <a:ln>
            <a:noFill/>
          </a:ln>
        </p:spPr>
      </p:pic>
      <p:sp>
        <p:nvSpPr>
          <p:cNvPr id="305" name="Google Shape;305;p30"/>
          <p:cNvSpPr/>
          <p:nvPr/>
        </p:nvSpPr>
        <p:spPr>
          <a:xfrm rot="5400000">
            <a:off x="3149500" y="3537075"/>
            <a:ext cx="317400" cy="3726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0"/>
          <p:cNvPicPr preferRelativeResize="0"/>
          <p:nvPr/>
        </p:nvPicPr>
        <p:blipFill>
          <a:blip r:embed="rId4">
            <a:alphaModFix/>
          </a:blip>
          <a:stretch>
            <a:fillRect/>
          </a:stretch>
        </p:blipFill>
        <p:spPr>
          <a:xfrm>
            <a:off x="4454474" y="2986725"/>
            <a:ext cx="3952875" cy="895350"/>
          </a:xfrm>
          <a:prstGeom prst="rect">
            <a:avLst/>
          </a:prstGeom>
          <a:noFill/>
          <a:ln>
            <a:noFill/>
          </a:ln>
        </p:spPr>
      </p:pic>
      <p:sp>
        <p:nvSpPr>
          <p:cNvPr id="307" name="Google Shape;307;p30"/>
          <p:cNvSpPr txBox="1"/>
          <p:nvPr/>
        </p:nvSpPr>
        <p:spPr>
          <a:xfrm>
            <a:off x="5150525" y="381087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5x41</a:t>
            </a:r>
            <a:endParaRPr>
              <a:solidFill>
                <a:srgbClr val="FF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000000"/>
                </a:solidFill>
                <a:latin typeface="Lato"/>
                <a:ea typeface="Lato"/>
                <a:cs typeface="Lato"/>
                <a:sym typeface="Lato"/>
              </a:rPr>
              <a:t>Meson Form Factor - Scattered Electron</a:t>
            </a:r>
            <a:endParaRPr>
              <a:solidFill>
                <a:srgbClr val="000000"/>
              </a:solidFill>
            </a:endParaRPr>
          </a:p>
        </p:txBody>
      </p:sp>
      <p:sp>
        <p:nvSpPr>
          <p:cNvPr id="313" name="Google Shape;313;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14" name="Google Shape;314;p31"/>
          <p:cNvPicPr preferRelativeResize="0"/>
          <p:nvPr/>
        </p:nvPicPr>
        <p:blipFill>
          <a:blip r:embed="rId3">
            <a:alphaModFix/>
          </a:blip>
          <a:stretch>
            <a:fillRect/>
          </a:stretch>
        </p:blipFill>
        <p:spPr>
          <a:xfrm>
            <a:off x="138375" y="1831450"/>
            <a:ext cx="3704599" cy="2202250"/>
          </a:xfrm>
          <a:prstGeom prst="rect">
            <a:avLst/>
          </a:prstGeom>
          <a:noFill/>
          <a:ln>
            <a:noFill/>
          </a:ln>
        </p:spPr>
      </p:pic>
      <p:pic>
        <p:nvPicPr>
          <p:cNvPr id="315" name="Google Shape;315;p31"/>
          <p:cNvPicPr preferRelativeResize="0"/>
          <p:nvPr/>
        </p:nvPicPr>
        <p:blipFill>
          <a:blip r:embed="rId4">
            <a:alphaModFix/>
          </a:blip>
          <a:stretch>
            <a:fillRect/>
          </a:stretch>
        </p:blipFill>
        <p:spPr>
          <a:xfrm>
            <a:off x="4914575" y="1771700"/>
            <a:ext cx="3444113" cy="2321750"/>
          </a:xfrm>
          <a:prstGeom prst="rect">
            <a:avLst/>
          </a:prstGeom>
          <a:noFill/>
          <a:ln>
            <a:noFill/>
          </a:ln>
        </p:spPr>
      </p:pic>
      <p:sp>
        <p:nvSpPr>
          <p:cNvPr id="316" name="Google Shape;316;p31"/>
          <p:cNvSpPr txBox="1"/>
          <p:nvPr/>
        </p:nvSpPr>
        <p:spPr>
          <a:xfrm>
            <a:off x="5150525" y="381087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5x41</a:t>
            </a:r>
            <a:endParaRPr>
              <a:solidFill>
                <a:srgbClr val="FF0000"/>
              </a:solidFill>
              <a:latin typeface="Lato"/>
              <a:ea typeface="Lato"/>
              <a:cs typeface="Lato"/>
              <a:sym typeface="Lato"/>
            </a:endParaRPr>
          </a:p>
        </p:txBody>
      </p:sp>
      <p:sp>
        <p:nvSpPr>
          <p:cNvPr id="317" name="Google Shape;317;p31"/>
          <p:cNvSpPr/>
          <p:nvPr/>
        </p:nvSpPr>
        <p:spPr>
          <a:xfrm rot="-2527298">
            <a:off x="730485" y="2670168"/>
            <a:ext cx="1026529" cy="813708"/>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txBox="1"/>
          <p:nvPr/>
        </p:nvSpPr>
        <p:spPr>
          <a:xfrm>
            <a:off x="815775" y="4649225"/>
            <a:ext cx="7326600" cy="64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The </a:t>
            </a:r>
            <a:r>
              <a:rPr lang="en">
                <a:solidFill>
                  <a:srgbClr val="FF0000"/>
                </a:solidFill>
                <a:latin typeface="Lato"/>
                <a:ea typeface="Lato"/>
                <a:cs typeface="Lato"/>
                <a:sym typeface="Lato"/>
              </a:rPr>
              <a:t>exclusive </a:t>
            </a:r>
            <a:r>
              <a:rPr lang="en">
                <a:latin typeface="Lato"/>
                <a:ea typeface="Lato"/>
                <a:cs typeface="Lato"/>
                <a:sym typeface="Lato"/>
              </a:rPr>
              <a:t>electron are stuck to a tighter band</a:t>
            </a:r>
            <a:endParaRPr sz="1200">
              <a:solidFill>
                <a:srgbClr val="FF0000"/>
              </a:solidFill>
              <a:latin typeface="Lato"/>
              <a:ea typeface="Lato"/>
              <a:cs typeface="Lato"/>
              <a:sym typeface="Lato"/>
            </a:endParaRPr>
          </a:p>
          <a:p>
            <a:pPr marL="0" lvl="0" indent="0" algn="l" rtl="0">
              <a:spcBef>
                <a:spcPts val="0"/>
              </a:spcBef>
              <a:spcAft>
                <a:spcPts val="0"/>
              </a:spcAft>
              <a:buNone/>
            </a:pPr>
            <a:endParaRPr>
              <a:solidFill>
                <a:schemeClr val="dk2"/>
              </a:solidFill>
              <a:latin typeface="Lato"/>
              <a:ea typeface="Lato"/>
              <a:cs typeface="Lato"/>
              <a:sym typeface="Lato"/>
            </a:endParaRPr>
          </a:p>
          <a:p>
            <a:pPr marL="457200" lvl="0" indent="0" algn="l" rtl="0">
              <a:spcBef>
                <a:spcPts val="0"/>
              </a:spcBef>
              <a:spcAft>
                <a:spcPts val="0"/>
              </a:spcAft>
              <a:buNone/>
            </a:pPr>
            <a:endParaRPr>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00"/>
                </a:solidFill>
                <a:latin typeface="Lato"/>
                <a:ea typeface="Lato"/>
                <a:cs typeface="Lato"/>
                <a:sym typeface="Lato"/>
              </a:rPr>
              <a:t>Meson Form Factor - Scattered 𝜋</a:t>
            </a:r>
            <a:r>
              <a:rPr lang="en" sz="1800" baseline="30000">
                <a:solidFill>
                  <a:srgbClr val="000000"/>
                </a:solidFill>
                <a:latin typeface="Lato"/>
                <a:ea typeface="Lato"/>
                <a:cs typeface="Lato"/>
                <a:sym typeface="Lato"/>
              </a:rPr>
              <a:t>+</a:t>
            </a:r>
            <a:endParaRPr sz="1800" baseline="30000">
              <a:solidFill>
                <a:srgbClr val="000000"/>
              </a:solidFill>
              <a:latin typeface="Lato"/>
              <a:ea typeface="Lato"/>
              <a:cs typeface="Lato"/>
              <a:sym typeface="Lato"/>
            </a:endParaRPr>
          </a:p>
          <a:p>
            <a:pPr marL="0" lvl="0" indent="0" algn="l" rtl="0">
              <a:lnSpc>
                <a:spcPct val="115000"/>
              </a:lnSpc>
              <a:spcBef>
                <a:spcPts val="1600"/>
              </a:spcBef>
              <a:spcAft>
                <a:spcPts val="1600"/>
              </a:spcAft>
              <a:buNone/>
            </a:pPr>
            <a:endParaRPr sz="1800">
              <a:solidFill>
                <a:srgbClr val="000000"/>
              </a:solidFill>
              <a:latin typeface="Lato"/>
              <a:ea typeface="Lato"/>
              <a:cs typeface="Lato"/>
              <a:sym typeface="Lato"/>
            </a:endParaRPr>
          </a:p>
        </p:txBody>
      </p:sp>
      <p:sp>
        <p:nvSpPr>
          <p:cNvPr id="324" name="Google Shape;324;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25" name="Google Shape;325;p32"/>
          <p:cNvPicPr preferRelativeResize="0"/>
          <p:nvPr/>
        </p:nvPicPr>
        <p:blipFill>
          <a:blip r:embed="rId3">
            <a:alphaModFix/>
          </a:blip>
          <a:stretch>
            <a:fillRect/>
          </a:stretch>
        </p:blipFill>
        <p:spPr>
          <a:xfrm>
            <a:off x="138375" y="1831450"/>
            <a:ext cx="3704599" cy="2202250"/>
          </a:xfrm>
          <a:prstGeom prst="rect">
            <a:avLst/>
          </a:prstGeom>
          <a:noFill/>
          <a:ln>
            <a:noFill/>
          </a:ln>
        </p:spPr>
      </p:pic>
      <p:pic>
        <p:nvPicPr>
          <p:cNvPr id="326" name="Google Shape;326;p32"/>
          <p:cNvPicPr preferRelativeResize="0"/>
          <p:nvPr/>
        </p:nvPicPr>
        <p:blipFill>
          <a:blip r:embed="rId4">
            <a:alphaModFix/>
          </a:blip>
          <a:stretch>
            <a:fillRect/>
          </a:stretch>
        </p:blipFill>
        <p:spPr>
          <a:xfrm>
            <a:off x="5174224" y="1875300"/>
            <a:ext cx="2428875" cy="2114550"/>
          </a:xfrm>
          <a:prstGeom prst="rect">
            <a:avLst/>
          </a:prstGeom>
          <a:noFill/>
          <a:ln>
            <a:noFill/>
          </a:ln>
        </p:spPr>
      </p:pic>
      <p:sp>
        <p:nvSpPr>
          <p:cNvPr id="327" name="Google Shape;327;p32"/>
          <p:cNvSpPr txBox="1"/>
          <p:nvPr/>
        </p:nvSpPr>
        <p:spPr>
          <a:xfrm>
            <a:off x="5150525" y="381087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5x41</a:t>
            </a:r>
            <a:endParaRPr>
              <a:solidFill>
                <a:srgbClr val="FF0000"/>
              </a:solidFill>
              <a:latin typeface="Lato"/>
              <a:ea typeface="Lato"/>
              <a:cs typeface="Lato"/>
              <a:sym typeface="Lato"/>
            </a:endParaRPr>
          </a:p>
        </p:txBody>
      </p:sp>
      <p:sp>
        <p:nvSpPr>
          <p:cNvPr id="328" name="Google Shape;328;p32"/>
          <p:cNvSpPr/>
          <p:nvPr/>
        </p:nvSpPr>
        <p:spPr>
          <a:xfrm rot="-7876807">
            <a:off x="2438032" y="2640521"/>
            <a:ext cx="1098613" cy="549334"/>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Pion and Kaon Structure</a:t>
            </a:r>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02" name="Google Shape;102;p15"/>
          <p:cNvSpPr txBox="1">
            <a:spLocks noGrp="1"/>
          </p:cNvSpPr>
          <p:nvPr>
            <p:ph type="body" idx="1"/>
          </p:nvPr>
        </p:nvSpPr>
        <p:spPr>
          <a:xfrm>
            <a:off x="653250" y="1237125"/>
            <a:ext cx="74655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The pion is both the lightest bound quark system with a valence          structure and a Nambu-Goldstone boson</a:t>
            </a:r>
            <a:endParaRPr sz="1400">
              <a:solidFill>
                <a:srgbClr val="000000"/>
              </a:solidFill>
            </a:endParaRPr>
          </a:p>
          <a:p>
            <a:pPr marL="457200" lvl="0" indent="-317500" algn="l" rtl="0">
              <a:spcBef>
                <a:spcPts val="1000"/>
              </a:spcBef>
              <a:spcAft>
                <a:spcPts val="0"/>
              </a:spcAft>
              <a:buClr>
                <a:srgbClr val="000000"/>
              </a:buClr>
              <a:buSzPts val="1400"/>
              <a:buChar char="●"/>
            </a:pPr>
            <a:r>
              <a:rPr lang="en" sz="1400">
                <a:solidFill>
                  <a:srgbClr val="000000"/>
                </a:solidFill>
              </a:rPr>
              <a:t>There are exact statements from QCD in terms of current quark masses due to PCAC </a:t>
            </a:r>
            <a:r>
              <a:rPr lang="en" sz="1000">
                <a:solidFill>
                  <a:srgbClr val="6AA84F"/>
                </a:solidFill>
              </a:rPr>
              <a:t>[Phys. Rep. 87 (1982) 77; Phys. Rev. C 56 (1997) 3369; Phys. Lett. B420 (1998) 267]</a:t>
            </a:r>
            <a:endParaRPr sz="1000">
              <a:solidFill>
                <a:srgbClr val="6AA84F"/>
              </a:solidFill>
            </a:endParaRPr>
          </a:p>
          <a:p>
            <a:pPr marL="914400" lvl="1" indent="-304800" algn="l" rtl="0">
              <a:spcBef>
                <a:spcPts val="0"/>
              </a:spcBef>
              <a:spcAft>
                <a:spcPts val="0"/>
              </a:spcAft>
              <a:buClr>
                <a:srgbClr val="000000"/>
              </a:buClr>
              <a:buSzPts val="1200"/>
              <a:buChar char="○"/>
            </a:pPr>
            <a:r>
              <a:rPr lang="en" sz="1200">
                <a:solidFill>
                  <a:srgbClr val="000000"/>
                </a:solidFill>
              </a:rPr>
              <a:t>From this, it follows the mass of bound states increase as               with the mass of the constituents</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In contrast (e.g. the CQM), bound state mass rises linearly with constituent mass - in the nucleon m</a:t>
            </a:r>
            <a:r>
              <a:rPr lang="en" sz="1200" baseline="-25000">
                <a:solidFill>
                  <a:srgbClr val="000000"/>
                </a:solidFill>
              </a:rPr>
              <a:t>Q </a:t>
            </a:r>
            <a:r>
              <a:rPr lang="en" sz="1200">
                <a:solidFill>
                  <a:srgbClr val="000000"/>
                </a:solidFill>
              </a:rPr>
              <a:t>~ ⅓ m</a:t>
            </a:r>
            <a:r>
              <a:rPr lang="en" sz="1200" baseline="-25000">
                <a:solidFill>
                  <a:srgbClr val="000000"/>
                </a:solidFill>
              </a:rPr>
              <a:t>N </a:t>
            </a:r>
            <a:r>
              <a:rPr lang="en" sz="1200">
                <a:solidFill>
                  <a:srgbClr val="000000"/>
                </a:solidFill>
              </a:rPr>
              <a:t>~ 310 MeV, in the pion m</a:t>
            </a:r>
            <a:r>
              <a:rPr lang="en" sz="1200" baseline="-25000">
                <a:solidFill>
                  <a:srgbClr val="000000"/>
                </a:solidFill>
              </a:rPr>
              <a:t>Q </a:t>
            </a:r>
            <a:r>
              <a:rPr lang="en" sz="1200">
                <a:solidFill>
                  <a:srgbClr val="000000"/>
                </a:solidFill>
              </a:rPr>
              <a:t>~ ½ m</a:t>
            </a:r>
            <a:r>
              <a:rPr lang="en" sz="1200" baseline="-25000">
                <a:solidFill>
                  <a:srgbClr val="000000"/>
                </a:solidFill>
              </a:rPr>
              <a:t>𝜋 </a:t>
            </a:r>
            <a:r>
              <a:rPr lang="en" sz="1200">
                <a:solidFill>
                  <a:srgbClr val="000000"/>
                </a:solidFill>
              </a:rPr>
              <a:t>~ 70 MeV, in the kaon (with one s quark) m</a:t>
            </a:r>
            <a:r>
              <a:rPr lang="en" sz="1200" baseline="-25000">
                <a:solidFill>
                  <a:srgbClr val="000000"/>
                </a:solidFill>
              </a:rPr>
              <a:t>Q </a:t>
            </a:r>
            <a:r>
              <a:rPr lang="en" sz="1200">
                <a:solidFill>
                  <a:srgbClr val="000000"/>
                </a:solidFill>
              </a:rPr>
              <a:t>~ 200 MeV (</a:t>
            </a:r>
            <a:r>
              <a:rPr lang="en" sz="1200">
                <a:solidFill>
                  <a:srgbClr val="FF0000"/>
                </a:solidFill>
              </a:rPr>
              <a:t>This is not real</a:t>
            </a:r>
            <a:r>
              <a:rPr lang="en" sz="1200">
                <a:solidFill>
                  <a:srgbClr val="000000"/>
                </a:solidFill>
              </a:rPr>
              <a:t>)</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In both DSE and lQCD, the mass function of quarks is the same, regardless of what hadron the quarks reside in (</a:t>
            </a:r>
            <a:r>
              <a:rPr lang="en" sz="1200">
                <a:solidFill>
                  <a:srgbClr val="0000FF"/>
                </a:solidFill>
              </a:rPr>
              <a:t>This is real</a:t>
            </a:r>
            <a:r>
              <a:rPr lang="en" sz="1200">
                <a:solidFill>
                  <a:srgbClr val="000000"/>
                </a:solidFill>
              </a:rPr>
              <a:t>). It is the </a:t>
            </a:r>
            <a:r>
              <a:rPr lang="en" sz="1200">
                <a:solidFill>
                  <a:srgbClr val="FF0000"/>
                </a:solidFill>
              </a:rPr>
              <a:t>DCSB</a:t>
            </a:r>
            <a:r>
              <a:rPr lang="en" sz="1200">
                <a:solidFill>
                  <a:srgbClr val="000000"/>
                </a:solidFill>
              </a:rPr>
              <a:t> that makes the pion and kaon masses light.</a:t>
            </a:r>
            <a:endParaRPr sz="1200">
              <a:solidFill>
                <a:srgbClr val="000000"/>
              </a:solidFill>
            </a:endParaRPr>
          </a:p>
          <a:p>
            <a:pPr marL="457200" lvl="0" indent="-304800" algn="l" rtl="0">
              <a:spcBef>
                <a:spcPts val="1000"/>
              </a:spcBef>
              <a:spcAft>
                <a:spcPts val="0"/>
              </a:spcAft>
              <a:buClr>
                <a:srgbClr val="000000"/>
              </a:buClr>
              <a:buSzPts val="1200"/>
              <a:buChar char="●"/>
            </a:pPr>
            <a:r>
              <a:rPr lang="en" sz="1200">
                <a:solidFill>
                  <a:srgbClr val="000000"/>
                </a:solidFill>
              </a:rPr>
              <a:t>Pseudoscalar masses are generated </a:t>
            </a:r>
            <a:r>
              <a:rPr lang="en" sz="1200">
                <a:solidFill>
                  <a:srgbClr val="FF0000"/>
                </a:solidFill>
              </a:rPr>
              <a:t>dynamically</a:t>
            </a:r>
            <a:endParaRPr sz="1200">
              <a:solidFill>
                <a:srgbClr val="FF0000"/>
              </a:solidFill>
            </a:endParaRPr>
          </a:p>
        </p:txBody>
      </p:sp>
      <p:pic>
        <p:nvPicPr>
          <p:cNvPr id="103" name="Google Shape;103;p15"/>
          <p:cNvPicPr preferRelativeResize="0"/>
          <p:nvPr/>
        </p:nvPicPr>
        <p:blipFill>
          <a:blip r:embed="rId3">
            <a:alphaModFix/>
          </a:blip>
          <a:stretch>
            <a:fillRect/>
          </a:stretch>
        </p:blipFill>
        <p:spPr>
          <a:xfrm>
            <a:off x="6110415" y="1277775"/>
            <a:ext cx="275650" cy="334450"/>
          </a:xfrm>
          <a:prstGeom prst="rect">
            <a:avLst/>
          </a:prstGeom>
          <a:noFill/>
          <a:ln>
            <a:noFill/>
          </a:ln>
        </p:spPr>
      </p:pic>
      <p:pic>
        <p:nvPicPr>
          <p:cNvPr id="104" name="Google Shape;104;p15"/>
          <p:cNvPicPr preferRelativeResize="0"/>
          <p:nvPr/>
        </p:nvPicPr>
        <p:blipFill>
          <a:blip r:embed="rId4">
            <a:alphaModFix/>
          </a:blip>
          <a:stretch>
            <a:fillRect/>
          </a:stretch>
        </p:blipFill>
        <p:spPr>
          <a:xfrm>
            <a:off x="5474052" y="2360800"/>
            <a:ext cx="275650" cy="1946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00"/>
                </a:solidFill>
                <a:latin typeface="Lato"/>
                <a:ea typeface="Lato"/>
                <a:cs typeface="Lato"/>
                <a:sym typeface="Lato"/>
              </a:rPr>
              <a:t>Meson Form Factor -  Forward Neutron</a:t>
            </a:r>
            <a:endParaRPr sz="1800">
              <a:solidFill>
                <a:srgbClr val="000000"/>
              </a:solidFill>
              <a:latin typeface="Lato"/>
              <a:ea typeface="Lato"/>
              <a:cs typeface="Lato"/>
              <a:sym typeface="Lato"/>
            </a:endParaRPr>
          </a:p>
          <a:p>
            <a:pPr marL="0" lvl="0" indent="0" algn="l" rtl="0">
              <a:lnSpc>
                <a:spcPct val="115000"/>
              </a:lnSpc>
              <a:spcBef>
                <a:spcPts val="1600"/>
              </a:spcBef>
              <a:spcAft>
                <a:spcPts val="1600"/>
              </a:spcAft>
              <a:buNone/>
            </a:pPr>
            <a:endParaRPr sz="1800">
              <a:solidFill>
                <a:srgbClr val="000000"/>
              </a:solidFill>
              <a:latin typeface="Lato"/>
              <a:ea typeface="Lato"/>
              <a:cs typeface="Lato"/>
              <a:sym typeface="Lato"/>
            </a:endParaRPr>
          </a:p>
        </p:txBody>
      </p:sp>
      <p:sp>
        <p:nvSpPr>
          <p:cNvPr id="334" name="Google Shape;334;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35" name="Google Shape;335;p33"/>
          <p:cNvPicPr preferRelativeResize="0"/>
          <p:nvPr/>
        </p:nvPicPr>
        <p:blipFill>
          <a:blip r:embed="rId3">
            <a:alphaModFix/>
          </a:blip>
          <a:stretch>
            <a:fillRect/>
          </a:stretch>
        </p:blipFill>
        <p:spPr>
          <a:xfrm>
            <a:off x="138375" y="1831450"/>
            <a:ext cx="3704599" cy="2202250"/>
          </a:xfrm>
          <a:prstGeom prst="rect">
            <a:avLst/>
          </a:prstGeom>
          <a:noFill/>
          <a:ln>
            <a:noFill/>
          </a:ln>
        </p:spPr>
      </p:pic>
      <p:pic>
        <p:nvPicPr>
          <p:cNvPr id="336" name="Google Shape;336;p33"/>
          <p:cNvPicPr preferRelativeResize="0"/>
          <p:nvPr/>
        </p:nvPicPr>
        <p:blipFill>
          <a:blip r:embed="rId4">
            <a:alphaModFix/>
          </a:blip>
          <a:stretch>
            <a:fillRect/>
          </a:stretch>
        </p:blipFill>
        <p:spPr>
          <a:xfrm>
            <a:off x="5216350" y="3045400"/>
            <a:ext cx="2741450" cy="891525"/>
          </a:xfrm>
          <a:prstGeom prst="rect">
            <a:avLst/>
          </a:prstGeom>
          <a:noFill/>
          <a:ln>
            <a:noFill/>
          </a:ln>
        </p:spPr>
      </p:pic>
      <p:sp>
        <p:nvSpPr>
          <p:cNvPr id="337" name="Google Shape;337;p33"/>
          <p:cNvSpPr txBox="1"/>
          <p:nvPr/>
        </p:nvSpPr>
        <p:spPr>
          <a:xfrm>
            <a:off x="5150525" y="381087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5x41</a:t>
            </a:r>
            <a:endParaRPr>
              <a:solidFill>
                <a:srgbClr val="FF0000"/>
              </a:solidFill>
              <a:latin typeface="Lato"/>
              <a:ea typeface="Lato"/>
              <a:cs typeface="Lato"/>
              <a:sym typeface="Lato"/>
            </a:endParaRPr>
          </a:p>
        </p:txBody>
      </p:sp>
      <p:sp>
        <p:nvSpPr>
          <p:cNvPr id="338" name="Google Shape;338;p33"/>
          <p:cNvSpPr/>
          <p:nvPr/>
        </p:nvSpPr>
        <p:spPr>
          <a:xfrm rot="5400000">
            <a:off x="3149500" y="3537075"/>
            <a:ext cx="317400" cy="372600"/>
          </a:xfrm>
          <a:prstGeom prst="roundRect">
            <a:avLst>
              <a:gd name="adj" fmla="val 16667"/>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txBox="1"/>
          <p:nvPr/>
        </p:nvSpPr>
        <p:spPr>
          <a:xfrm>
            <a:off x="563550" y="4662950"/>
            <a:ext cx="7843800" cy="64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Neutron carries </a:t>
            </a:r>
            <a:r>
              <a:rPr lang="en">
                <a:solidFill>
                  <a:srgbClr val="FF0000"/>
                </a:solidFill>
                <a:latin typeface="Lato"/>
                <a:ea typeface="Lato"/>
                <a:cs typeface="Lato"/>
                <a:sym typeface="Lato"/>
              </a:rPr>
              <a:t>~80%</a:t>
            </a:r>
            <a:r>
              <a:rPr lang="en">
                <a:latin typeface="Lato"/>
                <a:ea typeface="Lato"/>
                <a:cs typeface="Lato"/>
                <a:sym typeface="Lato"/>
              </a:rPr>
              <a:t> of the momentum within 0.2</a:t>
            </a:r>
            <a:r>
              <a:rPr lang="en" baseline="30000">
                <a:latin typeface="Lato"/>
                <a:ea typeface="Lato"/>
                <a:cs typeface="Lato"/>
                <a:sym typeface="Lato"/>
              </a:rPr>
              <a:t>o</a:t>
            </a:r>
            <a:r>
              <a:rPr lang="en">
                <a:latin typeface="Lato"/>
                <a:ea typeface="Lato"/>
                <a:cs typeface="Lato"/>
                <a:sym typeface="Lato"/>
              </a:rPr>
              <a:t> of outgoing proton</a:t>
            </a:r>
            <a:endParaRPr sz="1200">
              <a:latin typeface="Lato"/>
              <a:ea typeface="Lato"/>
              <a:cs typeface="Lato"/>
              <a:sym typeface="Lato"/>
            </a:endParaRPr>
          </a:p>
          <a:p>
            <a:pPr marL="0" lvl="0" indent="0" algn="l" rtl="0">
              <a:spcBef>
                <a:spcPts val="0"/>
              </a:spcBef>
              <a:spcAft>
                <a:spcPts val="0"/>
              </a:spcAft>
              <a:buNone/>
            </a:pPr>
            <a:endParaRPr>
              <a:solidFill>
                <a:schemeClr val="dk2"/>
              </a:solidFill>
              <a:latin typeface="Lato"/>
              <a:ea typeface="Lato"/>
              <a:cs typeface="Lato"/>
              <a:sym typeface="Lato"/>
            </a:endParaRPr>
          </a:p>
          <a:p>
            <a:pPr marL="457200" lvl="0" indent="0" algn="l" rtl="0">
              <a:spcBef>
                <a:spcPts val="0"/>
              </a:spcBef>
              <a:spcAft>
                <a:spcPts val="0"/>
              </a:spcAft>
              <a:buNone/>
            </a:pPr>
            <a:endParaRPr>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4"/>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GEANT4 for EIC</a:t>
            </a:r>
            <a:endParaRPr/>
          </a:p>
        </p:txBody>
      </p:sp>
      <p:sp>
        <p:nvSpPr>
          <p:cNvPr id="345" name="Google Shape;345;p34"/>
          <p:cNvSpPr txBox="1">
            <a:spLocks noGrp="1"/>
          </p:cNvSpPr>
          <p:nvPr>
            <p:ph type="body" idx="1"/>
          </p:nvPr>
        </p:nvSpPr>
        <p:spPr>
          <a:xfrm>
            <a:off x="764525" y="1196025"/>
            <a:ext cx="81261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Meson structure MC outputs lund files for use in GEANT4</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Next goal is to include integration to Fun4All</a:t>
            </a:r>
            <a:endParaRPr sz="1400">
              <a:solidFill>
                <a:srgbClr val="000000"/>
              </a:solidFill>
            </a:endParaRPr>
          </a:p>
          <a:p>
            <a:pPr marL="0" lvl="0" indent="0" algn="l" rtl="0">
              <a:spcBef>
                <a:spcPts val="0"/>
              </a:spcBef>
              <a:spcAft>
                <a:spcPts val="1600"/>
              </a:spcAft>
              <a:buNone/>
            </a:pPr>
            <a:endParaRPr/>
          </a:p>
        </p:txBody>
      </p:sp>
      <p:sp>
        <p:nvSpPr>
          <p:cNvPr id="346" name="Google Shape;346;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347" name="Google Shape;347;p34"/>
          <p:cNvGrpSpPr/>
          <p:nvPr/>
        </p:nvGrpSpPr>
        <p:grpSpPr>
          <a:xfrm>
            <a:off x="37079" y="1878495"/>
            <a:ext cx="8971428" cy="2880127"/>
            <a:chOff x="39921" y="1929279"/>
            <a:chExt cx="8831884" cy="2696243"/>
          </a:xfrm>
        </p:grpSpPr>
        <p:grpSp>
          <p:nvGrpSpPr>
            <p:cNvPr id="348" name="Google Shape;348;p34"/>
            <p:cNvGrpSpPr/>
            <p:nvPr/>
          </p:nvGrpSpPr>
          <p:grpSpPr>
            <a:xfrm>
              <a:off x="39921" y="1929279"/>
              <a:ext cx="8831884" cy="2591187"/>
              <a:chOff x="25400" y="2587503"/>
              <a:chExt cx="12191999" cy="5252761"/>
            </a:xfrm>
          </p:grpSpPr>
          <p:pic>
            <p:nvPicPr>
              <p:cNvPr id="349" name="Google Shape;349;p34"/>
              <p:cNvPicPr preferRelativeResize="0"/>
              <p:nvPr/>
            </p:nvPicPr>
            <p:blipFill rotWithShape="1">
              <a:blip r:embed="rId3">
                <a:alphaModFix/>
              </a:blip>
              <a:srcRect/>
              <a:stretch/>
            </p:blipFill>
            <p:spPr>
              <a:xfrm>
                <a:off x="25400" y="2587503"/>
                <a:ext cx="12191999" cy="1704764"/>
              </a:xfrm>
              <a:prstGeom prst="rect">
                <a:avLst/>
              </a:prstGeom>
              <a:noFill/>
              <a:ln>
                <a:noFill/>
              </a:ln>
            </p:spPr>
          </p:pic>
          <p:cxnSp>
            <p:nvCxnSpPr>
              <p:cNvPr id="350" name="Google Shape;350;p34"/>
              <p:cNvCxnSpPr/>
              <p:nvPr/>
            </p:nvCxnSpPr>
            <p:spPr>
              <a:xfrm>
                <a:off x="3614057" y="3439886"/>
                <a:ext cx="0" cy="841500"/>
              </a:xfrm>
              <a:prstGeom prst="straightConnector1">
                <a:avLst/>
              </a:prstGeom>
              <a:noFill/>
              <a:ln w="9525" cap="flat" cmpd="sng">
                <a:solidFill>
                  <a:srgbClr val="FF0000"/>
                </a:solidFill>
                <a:prstDash val="solid"/>
                <a:miter lim="800000"/>
                <a:headEnd type="stealth" w="med" len="med"/>
                <a:tailEnd type="none" w="sm" len="sm"/>
              </a:ln>
            </p:spPr>
          </p:cxnSp>
          <p:cxnSp>
            <p:nvCxnSpPr>
              <p:cNvPr id="351" name="Google Shape;351;p34"/>
              <p:cNvCxnSpPr>
                <a:endCxn id="352" idx="0"/>
              </p:cNvCxnSpPr>
              <p:nvPr/>
            </p:nvCxnSpPr>
            <p:spPr>
              <a:xfrm flipH="1">
                <a:off x="6542449" y="3458464"/>
                <a:ext cx="1845900" cy="1929000"/>
              </a:xfrm>
              <a:prstGeom prst="straightConnector1">
                <a:avLst/>
              </a:prstGeom>
              <a:noFill/>
              <a:ln w="9525" cap="flat" cmpd="sng">
                <a:solidFill>
                  <a:srgbClr val="FF0000"/>
                </a:solidFill>
                <a:prstDash val="solid"/>
                <a:miter lim="800000"/>
                <a:headEnd type="stealth" w="med" len="med"/>
                <a:tailEnd type="none" w="sm" len="sm"/>
              </a:ln>
            </p:spPr>
          </p:cxnSp>
          <p:cxnSp>
            <p:nvCxnSpPr>
              <p:cNvPr id="353" name="Google Shape;353;p34"/>
              <p:cNvCxnSpPr>
                <a:endCxn id="354" idx="0"/>
              </p:cNvCxnSpPr>
              <p:nvPr/>
            </p:nvCxnSpPr>
            <p:spPr>
              <a:xfrm flipH="1">
                <a:off x="8988405" y="3456855"/>
                <a:ext cx="184800" cy="1322100"/>
              </a:xfrm>
              <a:prstGeom prst="straightConnector1">
                <a:avLst/>
              </a:prstGeom>
              <a:noFill/>
              <a:ln w="9525" cap="flat" cmpd="sng">
                <a:solidFill>
                  <a:srgbClr val="FF0000"/>
                </a:solidFill>
                <a:prstDash val="solid"/>
                <a:miter lim="800000"/>
                <a:headEnd type="stealth" w="med" len="med"/>
                <a:tailEnd type="none" w="sm" len="sm"/>
              </a:ln>
            </p:spPr>
          </p:cxnSp>
          <p:cxnSp>
            <p:nvCxnSpPr>
              <p:cNvPr id="355" name="Google Shape;355;p34"/>
              <p:cNvCxnSpPr>
                <a:endCxn id="356" idx="0"/>
              </p:cNvCxnSpPr>
              <p:nvPr/>
            </p:nvCxnSpPr>
            <p:spPr>
              <a:xfrm flipH="1">
                <a:off x="11248539" y="3440147"/>
                <a:ext cx="145500" cy="1616400"/>
              </a:xfrm>
              <a:prstGeom prst="straightConnector1">
                <a:avLst/>
              </a:prstGeom>
              <a:noFill/>
              <a:ln w="9525" cap="flat" cmpd="sng">
                <a:solidFill>
                  <a:srgbClr val="FF0000"/>
                </a:solidFill>
                <a:prstDash val="solid"/>
                <a:miter lim="800000"/>
                <a:headEnd type="stealth" w="med" len="med"/>
                <a:tailEnd type="none" w="sm" len="sm"/>
              </a:ln>
            </p:spPr>
          </p:cxnSp>
          <p:cxnSp>
            <p:nvCxnSpPr>
              <p:cNvPr id="357" name="Google Shape;357;p34"/>
              <p:cNvCxnSpPr>
                <a:endCxn id="358" idx="0"/>
              </p:cNvCxnSpPr>
              <p:nvPr/>
            </p:nvCxnSpPr>
            <p:spPr>
              <a:xfrm flipH="1">
                <a:off x="4072781" y="3470767"/>
                <a:ext cx="828300" cy="2097900"/>
              </a:xfrm>
              <a:prstGeom prst="straightConnector1">
                <a:avLst/>
              </a:prstGeom>
              <a:noFill/>
              <a:ln w="9525" cap="flat" cmpd="sng">
                <a:solidFill>
                  <a:srgbClr val="FF0000"/>
                </a:solidFill>
                <a:prstDash val="solid"/>
                <a:miter lim="800000"/>
                <a:headEnd type="stealth" w="med" len="med"/>
                <a:tailEnd type="none" w="sm" len="sm"/>
              </a:ln>
            </p:spPr>
          </p:cxnSp>
          <p:sp>
            <p:nvSpPr>
              <p:cNvPr id="359" name="Google Shape;359;p34"/>
              <p:cNvSpPr/>
              <p:nvPr/>
            </p:nvSpPr>
            <p:spPr>
              <a:xfrm>
                <a:off x="3207657" y="4281382"/>
                <a:ext cx="870900" cy="514500"/>
              </a:xfrm>
              <a:prstGeom prst="roundRect">
                <a:avLst>
                  <a:gd name="adj" fmla="val 16667"/>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i="0" u="none" strike="noStrike" cap="none">
                    <a:solidFill>
                      <a:srgbClr val="000000"/>
                    </a:solidFill>
                    <a:latin typeface="Lato"/>
                    <a:ea typeface="Lato"/>
                    <a:cs typeface="Lato"/>
                    <a:sym typeface="Lato"/>
                  </a:rPr>
                  <a:t>IP</a:t>
                </a:r>
                <a:r>
                  <a:rPr lang="en" sz="1800" b="0" i="0" u="none" strike="noStrike" cap="none">
                    <a:solidFill>
                      <a:srgbClr val="000000"/>
                    </a:solidFill>
                    <a:latin typeface="Comic Sans MS"/>
                    <a:ea typeface="Comic Sans MS"/>
                    <a:cs typeface="Comic Sans MS"/>
                    <a:sym typeface="Comic Sans MS"/>
                  </a:rPr>
                  <a:t>  </a:t>
                </a:r>
                <a:endParaRPr/>
              </a:p>
            </p:txBody>
          </p:sp>
          <p:sp>
            <p:nvSpPr>
              <p:cNvPr id="358" name="Google Shape;358;p34"/>
              <p:cNvSpPr/>
              <p:nvPr/>
            </p:nvSpPr>
            <p:spPr>
              <a:xfrm>
                <a:off x="2873381" y="5568667"/>
                <a:ext cx="2398800" cy="2090400"/>
              </a:xfrm>
              <a:prstGeom prst="roundRect">
                <a:avLst>
                  <a:gd name="adj" fmla="val 16667"/>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i="0" u="none" strike="noStrike" cap="none">
                    <a:solidFill>
                      <a:srgbClr val="000000"/>
                    </a:solidFill>
                    <a:latin typeface="Lato"/>
                    <a:ea typeface="Lato"/>
                    <a:cs typeface="Lato"/>
                    <a:sym typeface="Lato"/>
                  </a:rPr>
                  <a:t>B0 sensors:</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Rin ~ 3.4 cm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Rout ~ 20 cm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50x50 um</a:t>
                </a:r>
                <a:r>
                  <a:rPr lang="en" sz="1000" baseline="30000">
                    <a:solidFill>
                      <a:srgbClr val="000000"/>
                    </a:solidFill>
                    <a:latin typeface="Lato"/>
                    <a:ea typeface="Lato"/>
                    <a:cs typeface="Lato"/>
                    <a:sym typeface="Lato"/>
                  </a:rPr>
                  <a:t>2</a:t>
                </a:r>
                <a:r>
                  <a:rPr lang="en" sz="1000">
                    <a:latin typeface="Lato"/>
                    <a:ea typeface="Lato"/>
                    <a:cs typeface="Lato"/>
                    <a:sym typeface="Lato"/>
                  </a:rPr>
                  <a:t> p</a:t>
                </a:r>
                <a:r>
                  <a:rPr lang="en" sz="1000">
                    <a:solidFill>
                      <a:srgbClr val="000000"/>
                    </a:solidFill>
                    <a:latin typeface="Lato"/>
                    <a:ea typeface="Lato"/>
                    <a:cs typeface="Lato"/>
                    <a:sym typeface="Lato"/>
                  </a:rPr>
                  <a:t>ixel pitch</a:t>
                </a:r>
                <a:endParaRPr sz="1000">
                  <a:solidFill>
                    <a:srgbClr val="000000"/>
                  </a:solidFill>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 </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Zpos= 5.9 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Xpos =15</a:t>
                </a:r>
                <a:r>
                  <a:rPr lang="en" sz="1000">
                    <a:latin typeface="Lato"/>
                    <a:ea typeface="Lato"/>
                    <a:cs typeface="Lato"/>
                    <a:sym typeface="Lato"/>
                  </a:rPr>
                  <a:t> </a:t>
                </a:r>
                <a:r>
                  <a:rPr lang="en" sz="1000">
                    <a:solidFill>
                      <a:srgbClr val="000000"/>
                    </a:solidFill>
                    <a:latin typeface="Lato"/>
                    <a:ea typeface="Lato"/>
                    <a:cs typeface="Lato"/>
                    <a:sym typeface="Lato"/>
                  </a:rPr>
                  <a:t>cm   </a:t>
                </a:r>
                <a:endParaRPr sz="1000">
                  <a:latin typeface="Lato"/>
                  <a:ea typeface="Lato"/>
                  <a:cs typeface="Lato"/>
                  <a:sym typeface="Lato"/>
                </a:endParaRPr>
              </a:p>
            </p:txBody>
          </p:sp>
          <p:sp>
            <p:nvSpPr>
              <p:cNvPr id="352" name="Google Shape;352;p34"/>
              <p:cNvSpPr/>
              <p:nvPr/>
            </p:nvSpPr>
            <p:spPr>
              <a:xfrm>
                <a:off x="5366749" y="5387464"/>
                <a:ext cx="2351400" cy="2452800"/>
              </a:xfrm>
              <a:prstGeom prst="roundRect">
                <a:avLst>
                  <a:gd name="adj" fmla="val 16667"/>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a:solidFill>
                      <a:srgbClr val="000000"/>
                    </a:solidFill>
                    <a:latin typeface="Lato"/>
                    <a:ea typeface="Lato"/>
                    <a:cs typeface="Lato"/>
                    <a:sym typeface="Lato"/>
                  </a:rPr>
                  <a:t>Off momentum tracker :</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Rin ~ 10 *cm (?) ,</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10x30cm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500x500 um</a:t>
                </a:r>
                <a:r>
                  <a:rPr lang="en" sz="1000" baseline="30000">
                    <a:solidFill>
                      <a:srgbClr val="000000"/>
                    </a:solidFill>
                    <a:latin typeface="Lato"/>
                    <a:ea typeface="Lato"/>
                    <a:cs typeface="Lato"/>
                    <a:sym typeface="Lato"/>
                  </a:rPr>
                  <a:t>2</a:t>
                </a:r>
                <a:r>
                  <a:rPr lang="en" sz="1000">
                    <a:solidFill>
                      <a:srgbClr val="000000"/>
                    </a:solidFill>
                    <a:latin typeface="Lato"/>
                    <a:ea typeface="Lato"/>
                    <a:cs typeface="Lato"/>
                    <a:sym typeface="Lato"/>
                  </a:rPr>
                  <a:t>  pixel pitch</a:t>
                </a:r>
                <a:endParaRPr sz="1000">
                  <a:latin typeface="Lato"/>
                  <a:ea typeface="Lato"/>
                  <a:cs typeface="Lato"/>
                  <a:sym typeface="Lato"/>
                </a:endParaRPr>
              </a:p>
              <a:p>
                <a:pPr marL="0" marR="0" lvl="0" indent="0" algn="ctr" rtl="0">
                  <a:spcBef>
                    <a:spcPts val="0"/>
                  </a:spcBef>
                  <a:spcAft>
                    <a:spcPts val="0"/>
                  </a:spcAft>
                  <a:buNone/>
                </a:pPr>
                <a:endParaRPr sz="1000">
                  <a:solidFill>
                    <a:srgbClr val="000000"/>
                  </a:solidFill>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Zpos = 22.5 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Xpos = 75 cm</a:t>
                </a:r>
                <a:endParaRPr sz="1000">
                  <a:latin typeface="Lato"/>
                  <a:ea typeface="Lato"/>
                  <a:cs typeface="Lato"/>
                  <a:sym typeface="Lato"/>
                </a:endParaRPr>
              </a:p>
            </p:txBody>
          </p:sp>
          <p:sp>
            <p:nvSpPr>
              <p:cNvPr id="356" name="Google Shape;356;p34"/>
              <p:cNvSpPr/>
              <p:nvPr/>
            </p:nvSpPr>
            <p:spPr>
              <a:xfrm>
                <a:off x="10279689" y="5056547"/>
                <a:ext cx="1937700" cy="2452800"/>
              </a:xfrm>
              <a:prstGeom prst="roundRect">
                <a:avLst>
                  <a:gd name="adj" fmla="val 16667"/>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a:solidFill>
                      <a:srgbClr val="000000"/>
                    </a:solidFill>
                    <a:latin typeface="Lato"/>
                    <a:ea typeface="Lato"/>
                    <a:cs typeface="Lato"/>
                    <a:sym typeface="Lato"/>
                  </a:rPr>
                  <a:t>ZDC:</a:t>
                </a:r>
                <a:endParaRPr sz="1000" b="1">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60x60cm</a:t>
                </a:r>
                <a:r>
                  <a:rPr lang="en" sz="1000">
                    <a:latin typeface="Lato"/>
                    <a:ea typeface="Lato"/>
                    <a:cs typeface="Lato"/>
                    <a:sym typeface="Lato"/>
                  </a:rPr>
                  <a:t> </a:t>
                </a:r>
                <a:r>
                  <a:rPr lang="en" sz="1000">
                    <a:solidFill>
                      <a:srgbClr val="000000"/>
                    </a:solidFill>
                    <a:latin typeface="Lato"/>
                    <a:ea typeface="Lato"/>
                    <a:cs typeface="Lato"/>
                    <a:sym typeface="Lato"/>
                  </a:rPr>
                  <a:t>EMCAL </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LG: 1x1cm</a:t>
                </a:r>
                <a:r>
                  <a:rPr lang="en" sz="1000" baseline="30000">
                    <a:solidFill>
                      <a:srgbClr val="000000"/>
                    </a:solidFill>
                    <a:latin typeface="Lato"/>
                    <a:ea typeface="Lato"/>
                    <a:cs typeface="Lato"/>
                    <a:sym typeface="Lato"/>
                  </a:rPr>
                  <a:t>2</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HG: 100x100um</a:t>
                </a:r>
                <a:r>
                  <a:rPr lang="en" sz="1000" baseline="30000">
                    <a:solidFill>
                      <a:srgbClr val="000000"/>
                    </a:solidFill>
                    <a:latin typeface="Lato"/>
                    <a:ea typeface="Lato"/>
                    <a:cs typeface="Lato"/>
                    <a:sym typeface="Lato"/>
                  </a:rPr>
                  <a:t>2</a:t>
                </a:r>
                <a:r>
                  <a:rPr lang="en" sz="1000">
                    <a:solidFill>
                      <a:srgbClr val="000000"/>
                    </a:solidFill>
                    <a:latin typeface="Lato"/>
                    <a:ea typeface="Lato"/>
                    <a:cs typeface="Lato"/>
                    <a:sym typeface="Lato"/>
                  </a:rPr>
                  <a:t> </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HCAL: 10x10 cm </a:t>
                </a:r>
                <a:endParaRPr sz="1000">
                  <a:solidFill>
                    <a:srgbClr val="000000"/>
                  </a:solidFill>
                  <a:latin typeface="Lato"/>
                  <a:ea typeface="Lato"/>
                  <a:cs typeface="Lato"/>
                  <a:sym typeface="Lato"/>
                </a:endParaRPr>
              </a:p>
              <a:p>
                <a:pPr marL="0" marR="0" lvl="0" indent="0" algn="l" rtl="0">
                  <a:spcBef>
                    <a:spcPts val="0"/>
                  </a:spcBef>
                  <a:spcAft>
                    <a:spcPts val="0"/>
                  </a:spcAft>
                  <a:buNone/>
                </a:pP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Zpos = 38</a:t>
                </a:r>
                <a:r>
                  <a:rPr lang="en" sz="1000">
                    <a:latin typeface="Lato"/>
                    <a:ea typeface="Lato"/>
                    <a:cs typeface="Lato"/>
                    <a:sym typeface="Lato"/>
                  </a:rPr>
                  <a:t> </a:t>
                </a:r>
                <a:r>
                  <a:rPr lang="en" sz="1000">
                    <a:solidFill>
                      <a:srgbClr val="000000"/>
                    </a:solidFill>
                    <a:latin typeface="Lato"/>
                    <a:ea typeface="Lato"/>
                    <a:cs typeface="Lato"/>
                    <a:sym typeface="Lato"/>
                  </a:rPr>
                  <a:t>m</a:t>
                </a:r>
                <a:endParaRPr sz="1000">
                  <a:latin typeface="Lato"/>
                  <a:ea typeface="Lato"/>
                  <a:cs typeface="Lato"/>
                  <a:sym typeface="Lato"/>
                </a:endParaRPr>
              </a:p>
              <a:p>
                <a:pPr marL="0" marR="0" lvl="0" indent="0" algn="l" rtl="0">
                  <a:spcBef>
                    <a:spcPts val="0"/>
                  </a:spcBef>
                  <a:spcAft>
                    <a:spcPts val="0"/>
                  </a:spcAft>
                  <a:buNone/>
                </a:pPr>
                <a:r>
                  <a:rPr lang="en" sz="1000">
                    <a:solidFill>
                      <a:srgbClr val="000000"/>
                    </a:solidFill>
                    <a:latin typeface="Lato"/>
                    <a:ea typeface="Lato"/>
                    <a:cs typeface="Lato"/>
                    <a:sym typeface="Lato"/>
                  </a:rPr>
                  <a:t>Xpos = 90</a:t>
                </a:r>
                <a:r>
                  <a:rPr lang="en" sz="1000">
                    <a:latin typeface="Lato"/>
                    <a:ea typeface="Lato"/>
                    <a:cs typeface="Lato"/>
                    <a:sym typeface="Lato"/>
                  </a:rPr>
                  <a:t> </a:t>
                </a:r>
                <a:r>
                  <a:rPr lang="en" sz="1000">
                    <a:solidFill>
                      <a:srgbClr val="000000"/>
                    </a:solidFill>
                    <a:latin typeface="Lato"/>
                    <a:ea typeface="Lato"/>
                    <a:cs typeface="Lato"/>
                    <a:sym typeface="Lato"/>
                  </a:rPr>
                  <a:t>cm </a:t>
                </a:r>
                <a:endParaRPr sz="1000">
                  <a:latin typeface="Lato"/>
                  <a:ea typeface="Lato"/>
                  <a:cs typeface="Lato"/>
                  <a:sym typeface="Lato"/>
                </a:endParaRPr>
              </a:p>
            </p:txBody>
          </p:sp>
        </p:grpSp>
        <p:sp>
          <p:nvSpPr>
            <p:cNvPr id="354" name="Google Shape;354;p34"/>
            <p:cNvSpPr/>
            <p:nvPr/>
          </p:nvSpPr>
          <p:spPr>
            <a:xfrm>
              <a:off x="5681022" y="3010322"/>
              <a:ext cx="1703400" cy="1615200"/>
            </a:xfrm>
            <a:prstGeom prst="roundRect">
              <a:avLst>
                <a:gd name="adj" fmla="val 16667"/>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a:latin typeface="Lato"/>
                  <a:ea typeface="Lato"/>
                  <a:cs typeface="Lato"/>
                  <a:sym typeface="Lato"/>
                </a:rPr>
                <a:t>Roman Pots:</a:t>
              </a:r>
              <a:endParaRPr sz="1000" b="1">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Rin ~ 10σ</a:t>
              </a:r>
              <a:endParaRPr sz="1000">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20x10 cm</a:t>
              </a:r>
              <a:r>
                <a:rPr lang="en" sz="1000" baseline="30000">
                  <a:latin typeface="Lato"/>
                  <a:ea typeface="Lato"/>
                  <a:cs typeface="Lato"/>
                  <a:sym typeface="Lato"/>
                </a:rPr>
                <a:t>2</a:t>
              </a:r>
              <a:endParaRPr sz="1000">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500x500 um</a:t>
              </a:r>
              <a:r>
                <a:rPr lang="en" sz="1000" baseline="30000">
                  <a:latin typeface="Lato"/>
                  <a:ea typeface="Lato"/>
                  <a:cs typeface="Lato"/>
                  <a:sym typeface="Lato"/>
                </a:rPr>
                <a:t>2</a:t>
              </a:r>
              <a:r>
                <a:rPr lang="en" sz="1000">
                  <a:latin typeface="Lato"/>
                  <a:ea typeface="Lato"/>
                  <a:cs typeface="Lato"/>
                  <a:sym typeface="Lato"/>
                </a:rPr>
                <a:t> pixel pitch</a:t>
              </a:r>
              <a:endParaRPr sz="1000">
                <a:latin typeface="Lato"/>
                <a:ea typeface="Lato"/>
                <a:cs typeface="Lato"/>
                <a:sym typeface="Lato"/>
              </a:endParaRPr>
            </a:p>
            <a:p>
              <a:pPr marL="0" marR="0" lvl="0" indent="0" algn="l" rtl="0">
                <a:spcBef>
                  <a:spcPts val="0"/>
                </a:spcBef>
                <a:spcAft>
                  <a:spcPts val="0"/>
                </a:spcAft>
                <a:buNone/>
              </a:pPr>
              <a:endParaRPr sz="1000">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Zpos = 26.2 m</a:t>
              </a:r>
              <a:endParaRPr sz="1000">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Xpos = 82 cm</a:t>
              </a:r>
              <a:endParaRPr sz="1000">
                <a:latin typeface="Lato"/>
                <a:ea typeface="Lato"/>
                <a:cs typeface="Lato"/>
                <a:sym typeface="Lato"/>
              </a:endParaRPr>
            </a:p>
            <a:p>
              <a:pPr marL="0" marR="0" lvl="0" indent="0" algn="l" rtl="0">
                <a:spcBef>
                  <a:spcPts val="0"/>
                </a:spcBef>
                <a:spcAft>
                  <a:spcPts val="0"/>
                </a:spcAft>
                <a:buNone/>
              </a:pPr>
              <a:endParaRPr sz="1000">
                <a:latin typeface="Lato"/>
                <a:ea typeface="Lato"/>
                <a:cs typeface="Lato"/>
                <a:sym typeface="Lato"/>
              </a:endParaRPr>
            </a:p>
            <a:p>
              <a:pPr marL="0" marR="0" lvl="0" indent="0" algn="l" rtl="0">
                <a:spcBef>
                  <a:spcPts val="0"/>
                </a:spcBef>
                <a:spcAft>
                  <a:spcPts val="0"/>
                </a:spcAft>
                <a:buNone/>
              </a:pPr>
              <a:r>
                <a:rPr lang="en" sz="1000" b="1">
                  <a:latin typeface="Lato"/>
                  <a:ea typeface="Lato"/>
                  <a:cs typeface="Lato"/>
                  <a:sym typeface="Lato"/>
                </a:rPr>
                <a:t>RP2 (not seen):</a:t>
              </a:r>
              <a:endParaRPr sz="1000" b="1">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Zpos  = 28.2 m</a:t>
              </a:r>
              <a:endParaRPr sz="1000">
                <a:latin typeface="Lato"/>
                <a:ea typeface="Lato"/>
                <a:cs typeface="Lato"/>
                <a:sym typeface="Lato"/>
              </a:endParaRPr>
            </a:p>
            <a:p>
              <a:pPr marL="0" marR="0" lvl="0" indent="0" algn="l" rtl="0">
                <a:spcBef>
                  <a:spcPts val="0"/>
                </a:spcBef>
                <a:spcAft>
                  <a:spcPts val="0"/>
                </a:spcAft>
                <a:buNone/>
              </a:pPr>
              <a:r>
                <a:rPr lang="en" sz="1000">
                  <a:latin typeface="Lato"/>
                  <a:ea typeface="Lato"/>
                  <a:cs typeface="Lato"/>
                  <a:sym typeface="Lato"/>
                </a:rPr>
                <a:t>Xpos  = 91 cm</a:t>
              </a:r>
              <a:endParaRPr sz="1000">
                <a:latin typeface="Lato"/>
                <a:ea typeface="Lato"/>
                <a:cs typeface="Lato"/>
                <a:sym typeface="La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69138"/>
                </a:solidFill>
              </a:rPr>
              <a:t>Neutron Final State</a:t>
            </a:r>
            <a:endParaRPr>
              <a:solidFill>
                <a:srgbClr val="E69138"/>
              </a:solidFill>
            </a:endParaRPr>
          </a:p>
        </p:txBody>
      </p:sp>
      <p:sp>
        <p:nvSpPr>
          <p:cNvPr id="365" name="Google Shape;365;p35"/>
          <p:cNvSpPr txBox="1"/>
          <p:nvPr/>
        </p:nvSpPr>
        <p:spPr>
          <a:xfrm>
            <a:off x="424650" y="1209925"/>
            <a:ext cx="3489600" cy="258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For neutron final state use ZDC </a:t>
            </a:r>
            <a:endParaRPr>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detection fractions ~100% for 60x60 cm ZDC size</a:t>
            </a:r>
            <a:endParaRPr sz="1200">
              <a:latin typeface="Lato"/>
              <a:ea typeface="Lato"/>
              <a:cs typeface="Lato"/>
              <a:sym typeface="Lato"/>
            </a:endParaRPr>
          </a:p>
          <a:p>
            <a:pPr marL="914400" lvl="1" indent="-304800" algn="l" rtl="0">
              <a:lnSpc>
                <a:spcPct val="115000"/>
              </a:lnSpc>
              <a:spcBef>
                <a:spcPts val="0"/>
              </a:spcBef>
              <a:spcAft>
                <a:spcPts val="1000"/>
              </a:spcAft>
              <a:buClr>
                <a:srgbClr val="000000"/>
              </a:buClr>
              <a:buSzPts val="1200"/>
              <a:buFont typeface="Lato"/>
              <a:buChar char="○"/>
            </a:pPr>
            <a:r>
              <a:rPr lang="en" sz="1200">
                <a:latin typeface="Lato"/>
                <a:ea typeface="Lato"/>
                <a:cs typeface="Lato"/>
                <a:sym typeface="Lato"/>
              </a:rPr>
              <a:t>Need good ZDC angular resolution for required t resolution</a:t>
            </a:r>
            <a:endParaRPr sz="1200">
              <a:latin typeface="Lato"/>
              <a:ea typeface="Lato"/>
              <a:cs typeface="Lato"/>
              <a:sym typeface="Lato"/>
            </a:endParaRPr>
          </a:p>
        </p:txBody>
      </p:sp>
      <p:sp>
        <p:nvSpPr>
          <p:cNvPr id="366" name="Google Shape;366;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367" name="Google Shape;367;p35"/>
          <p:cNvGrpSpPr/>
          <p:nvPr/>
        </p:nvGrpSpPr>
        <p:grpSpPr>
          <a:xfrm>
            <a:off x="90705" y="2831400"/>
            <a:ext cx="3346426" cy="2029050"/>
            <a:chOff x="5272305" y="1078800"/>
            <a:chExt cx="3346426" cy="2029050"/>
          </a:xfrm>
        </p:grpSpPr>
        <p:pic>
          <p:nvPicPr>
            <p:cNvPr id="368" name="Google Shape;368;p35"/>
            <p:cNvPicPr preferRelativeResize="0"/>
            <p:nvPr/>
          </p:nvPicPr>
          <p:blipFill>
            <a:blip r:embed="rId3">
              <a:alphaModFix/>
            </a:blip>
            <a:stretch>
              <a:fillRect/>
            </a:stretch>
          </p:blipFill>
          <p:spPr>
            <a:xfrm>
              <a:off x="5272305" y="1186000"/>
              <a:ext cx="3346426" cy="1921850"/>
            </a:xfrm>
            <a:prstGeom prst="rect">
              <a:avLst/>
            </a:prstGeom>
            <a:noFill/>
            <a:ln>
              <a:noFill/>
            </a:ln>
          </p:spPr>
        </p:pic>
        <p:sp>
          <p:nvSpPr>
            <p:cNvPr id="369" name="Google Shape;369;p35"/>
            <p:cNvSpPr txBox="1"/>
            <p:nvPr/>
          </p:nvSpPr>
          <p:spPr>
            <a:xfrm>
              <a:off x="6334975" y="1517475"/>
              <a:ext cx="33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FF"/>
                  </a:solidFill>
                  <a:latin typeface="Lato"/>
                  <a:ea typeface="Lato"/>
                  <a:cs typeface="Lato"/>
                  <a:sym typeface="Lato"/>
                </a:rPr>
                <a:t>𝜋</a:t>
              </a:r>
              <a:endParaRPr>
                <a:solidFill>
                  <a:srgbClr val="FF00FF"/>
                </a:solidFill>
                <a:latin typeface="Lato"/>
                <a:ea typeface="Lato"/>
                <a:cs typeface="Lato"/>
                <a:sym typeface="Lato"/>
              </a:endParaRPr>
            </a:p>
          </p:txBody>
        </p:sp>
        <p:sp>
          <p:nvSpPr>
            <p:cNvPr id="370" name="Google Shape;370;p35"/>
            <p:cNvSpPr txBox="1"/>
            <p:nvPr/>
          </p:nvSpPr>
          <p:spPr>
            <a:xfrm>
              <a:off x="7180875" y="1078800"/>
              <a:ext cx="33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Lato"/>
                  <a:ea typeface="Lato"/>
                  <a:cs typeface="Lato"/>
                  <a:sym typeface="Lato"/>
                </a:rPr>
                <a:t>n</a:t>
              </a:r>
              <a:endParaRPr>
                <a:solidFill>
                  <a:srgbClr val="666666"/>
                </a:solidFill>
                <a:latin typeface="Lato"/>
                <a:ea typeface="Lato"/>
                <a:cs typeface="Lato"/>
                <a:sym typeface="Lato"/>
              </a:endParaRPr>
            </a:p>
          </p:txBody>
        </p:sp>
      </p:grpSp>
      <p:pic>
        <p:nvPicPr>
          <p:cNvPr id="371" name="Google Shape;371;p35"/>
          <p:cNvPicPr preferRelativeResize="0"/>
          <p:nvPr/>
        </p:nvPicPr>
        <p:blipFill>
          <a:blip r:embed="rId4">
            <a:alphaModFix/>
          </a:blip>
          <a:stretch>
            <a:fillRect/>
          </a:stretch>
        </p:blipFill>
        <p:spPr>
          <a:xfrm>
            <a:off x="3914250" y="482176"/>
            <a:ext cx="5058549" cy="3372375"/>
          </a:xfrm>
          <a:prstGeom prst="rect">
            <a:avLst/>
          </a:prstGeom>
          <a:noFill/>
          <a:ln>
            <a:noFill/>
          </a:ln>
        </p:spPr>
      </p:pic>
      <p:sp>
        <p:nvSpPr>
          <p:cNvPr id="372" name="Google Shape;372;p35"/>
          <p:cNvSpPr txBox="1"/>
          <p:nvPr/>
        </p:nvSpPr>
        <p:spPr>
          <a:xfrm>
            <a:off x="3334150" y="3778350"/>
            <a:ext cx="5543100" cy="83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ZDC: [ 60x60 cm, 20 bins  → 3 cm towers ]</a:t>
            </a:r>
            <a:endParaRPr>
              <a:solidFill>
                <a:srgbClr val="FF0000"/>
              </a:solidFill>
              <a:latin typeface="Lato"/>
              <a:ea typeface="Lato"/>
              <a:cs typeface="Lato"/>
              <a:sym typeface="Lato"/>
            </a:endParaRPr>
          </a:p>
          <a:p>
            <a:pPr marL="457200" lvl="0" indent="-311150" algn="l" rtl="0">
              <a:spcBef>
                <a:spcPts val="0"/>
              </a:spcBef>
              <a:spcAft>
                <a:spcPts val="0"/>
              </a:spcAft>
              <a:buClr>
                <a:srgbClr val="000000"/>
              </a:buClr>
              <a:buSzPts val="1300"/>
              <a:buFont typeface="Lato"/>
              <a:buChar char="●"/>
            </a:pPr>
            <a:r>
              <a:rPr lang="en">
                <a:latin typeface="Lato"/>
                <a:ea typeface="Lato"/>
                <a:cs typeface="Lato"/>
                <a:sym typeface="Lato"/>
              </a:rPr>
              <a:t>The 60x60 cm ZDC allows for high detection efficiency for wide range of energies (</a:t>
            </a:r>
            <a:r>
              <a:rPr lang="en">
                <a:solidFill>
                  <a:srgbClr val="0000FF"/>
                </a:solidFill>
                <a:latin typeface="Lato"/>
                <a:ea typeface="Lato"/>
                <a:cs typeface="Lato"/>
                <a:sym typeface="Lato"/>
              </a:rPr>
              <a:t>K-Λ detection</a:t>
            </a:r>
            <a:r>
              <a:rPr lang="en">
                <a:latin typeface="Lato"/>
                <a:ea typeface="Lato"/>
                <a:cs typeface="Lato"/>
                <a:sym typeface="Lato"/>
              </a:rPr>
              <a:t> benefits from 5 on 41, 5 on 100)</a:t>
            </a:r>
            <a:endParaRPr sz="1200">
              <a:latin typeface="Lato"/>
              <a:ea typeface="Lato"/>
              <a:cs typeface="Lato"/>
              <a:sym typeface="Lato"/>
            </a:endParaRPr>
          </a:p>
          <a:p>
            <a:pPr marL="914400" lvl="1" indent="-304800" algn="l" rtl="0">
              <a:spcBef>
                <a:spcPts val="0"/>
              </a:spcBef>
              <a:spcAft>
                <a:spcPts val="0"/>
              </a:spcAft>
              <a:buClr>
                <a:srgbClr val="000000"/>
              </a:buClr>
              <a:buSzPts val="1200"/>
              <a:buFont typeface="Lato"/>
              <a:buChar char="○"/>
            </a:pPr>
            <a:r>
              <a:rPr lang="en" sz="1200">
                <a:latin typeface="Lato"/>
                <a:ea typeface="Lato"/>
                <a:cs typeface="Lato"/>
                <a:sym typeface="Lato"/>
              </a:rPr>
              <a:t>Higher energies (10 on 100, 18 on 275) show too coarse of a distribution at this resolution</a:t>
            </a:r>
            <a:endParaRPr sz="12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69138"/>
                </a:solidFill>
              </a:rPr>
              <a:t>Neutron Final State</a:t>
            </a:r>
            <a:endParaRPr>
              <a:solidFill>
                <a:srgbClr val="E69138"/>
              </a:solidFill>
            </a:endParaRPr>
          </a:p>
        </p:txBody>
      </p:sp>
      <p:sp>
        <p:nvSpPr>
          <p:cNvPr id="378" name="Google Shape;378;p36"/>
          <p:cNvSpPr txBox="1"/>
          <p:nvPr/>
        </p:nvSpPr>
        <p:spPr>
          <a:xfrm>
            <a:off x="424650" y="1209925"/>
            <a:ext cx="3489600" cy="258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For neutron final state use ZDC </a:t>
            </a:r>
            <a:endParaRPr>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detection fractions ~100% for 60x60 cm ZDC size</a:t>
            </a:r>
            <a:endParaRPr sz="1200">
              <a:latin typeface="Lato"/>
              <a:ea typeface="Lato"/>
              <a:cs typeface="Lato"/>
              <a:sym typeface="Lato"/>
            </a:endParaRPr>
          </a:p>
          <a:p>
            <a:pPr marL="914400" lvl="1" indent="-304800" algn="l" rtl="0">
              <a:lnSpc>
                <a:spcPct val="115000"/>
              </a:lnSpc>
              <a:spcBef>
                <a:spcPts val="0"/>
              </a:spcBef>
              <a:spcAft>
                <a:spcPts val="1000"/>
              </a:spcAft>
              <a:buClr>
                <a:srgbClr val="000000"/>
              </a:buClr>
              <a:buSzPts val="1200"/>
              <a:buFont typeface="Lato"/>
              <a:buChar char="○"/>
            </a:pPr>
            <a:r>
              <a:rPr lang="en" sz="1200">
                <a:latin typeface="Lato"/>
                <a:ea typeface="Lato"/>
                <a:cs typeface="Lato"/>
                <a:sym typeface="Lato"/>
              </a:rPr>
              <a:t>Need good ZDC angular resolution for required t resolution</a:t>
            </a:r>
            <a:endParaRPr sz="1200">
              <a:latin typeface="Lato"/>
              <a:ea typeface="Lato"/>
              <a:cs typeface="Lato"/>
              <a:sym typeface="Lato"/>
            </a:endParaRPr>
          </a:p>
        </p:txBody>
      </p:sp>
      <p:sp>
        <p:nvSpPr>
          <p:cNvPr id="379" name="Google Shape;379;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80" name="Google Shape;380;p36"/>
          <p:cNvPicPr preferRelativeResize="0"/>
          <p:nvPr/>
        </p:nvPicPr>
        <p:blipFill>
          <a:blip r:embed="rId3">
            <a:alphaModFix/>
          </a:blip>
          <a:stretch>
            <a:fillRect/>
          </a:stretch>
        </p:blipFill>
        <p:spPr>
          <a:xfrm>
            <a:off x="3914254" y="543589"/>
            <a:ext cx="5058550" cy="3298636"/>
          </a:xfrm>
          <a:prstGeom prst="rect">
            <a:avLst/>
          </a:prstGeom>
          <a:noFill/>
          <a:ln>
            <a:noFill/>
          </a:ln>
        </p:spPr>
      </p:pic>
      <p:pic>
        <p:nvPicPr>
          <p:cNvPr id="381" name="Google Shape;381;p36"/>
          <p:cNvPicPr preferRelativeResize="0"/>
          <p:nvPr/>
        </p:nvPicPr>
        <p:blipFill rotWithShape="1">
          <a:blip r:embed="rId4">
            <a:alphaModFix/>
          </a:blip>
          <a:srcRect/>
          <a:stretch/>
        </p:blipFill>
        <p:spPr>
          <a:xfrm>
            <a:off x="24949" y="2646474"/>
            <a:ext cx="3431349" cy="2214674"/>
          </a:xfrm>
          <a:prstGeom prst="rect">
            <a:avLst/>
          </a:prstGeom>
          <a:noFill/>
          <a:ln>
            <a:noFill/>
          </a:ln>
        </p:spPr>
      </p:pic>
      <p:sp>
        <p:nvSpPr>
          <p:cNvPr id="382" name="Google Shape;382;p36"/>
          <p:cNvSpPr txBox="1"/>
          <p:nvPr/>
        </p:nvSpPr>
        <p:spPr>
          <a:xfrm>
            <a:off x="3334150" y="3778350"/>
            <a:ext cx="5931000" cy="83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ZDC: [ 60x60 cm, 100 bins  → 0.6 cm towers ]</a:t>
            </a:r>
            <a:endParaRPr>
              <a:solidFill>
                <a:srgbClr val="FF0000"/>
              </a:solidFill>
              <a:latin typeface="Lato"/>
              <a:ea typeface="Lato"/>
              <a:cs typeface="Lato"/>
              <a:sym typeface="Lato"/>
            </a:endParaRPr>
          </a:p>
          <a:p>
            <a:pPr marL="457200" lvl="0" indent="-311150" algn="l" rtl="0">
              <a:spcBef>
                <a:spcPts val="0"/>
              </a:spcBef>
              <a:spcAft>
                <a:spcPts val="0"/>
              </a:spcAft>
              <a:buClr>
                <a:srgbClr val="000000"/>
              </a:buClr>
              <a:buSzPts val="1300"/>
              <a:buFont typeface="Lato"/>
              <a:buChar char="●"/>
            </a:pPr>
            <a:r>
              <a:rPr lang="en">
                <a:latin typeface="Lato"/>
                <a:ea typeface="Lato"/>
                <a:cs typeface="Lato"/>
                <a:sym typeface="Lato"/>
              </a:rPr>
              <a:t>If we want energies over 100 GeV, we will need resolution of </a:t>
            </a:r>
            <a:r>
              <a:rPr lang="en">
                <a:solidFill>
                  <a:srgbClr val="FF0000"/>
                </a:solidFill>
                <a:latin typeface="Lato"/>
                <a:ea typeface="Lato"/>
                <a:cs typeface="Lato"/>
                <a:sym typeface="Lato"/>
              </a:rPr>
              <a:t>~1 cm or better</a:t>
            </a:r>
            <a:r>
              <a:rPr lang="en" sz="1200">
                <a:latin typeface="Lato"/>
                <a:ea typeface="Lato"/>
                <a:cs typeface="Lato"/>
                <a:sym typeface="Lato"/>
              </a:rPr>
              <a:t> </a:t>
            </a:r>
            <a:endParaRPr sz="12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Lambda Final State</a:t>
            </a:r>
            <a:endParaRPr>
              <a:solidFill>
                <a:srgbClr val="0000FF"/>
              </a:solidFill>
            </a:endParaRPr>
          </a:p>
        </p:txBody>
      </p:sp>
      <p:sp>
        <p:nvSpPr>
          <p:cNvPr id="388" name="Google Shape;388;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89" name="Google Shape;389;p37"/>
          <p:cNvSpPr txBox="1">
            <a:spLocks noGrp="1"/>
          </p:cNvSpPr>
          <p:nvPr>
            <p:ph type="body" idx="1"/>
          </p:nvPr>
        </p:nvSpPr>
        <p:spPr>
          <a:xfrm>
            <a:off x="764525" y="1196025"/>
            <a:ext cx="48129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Λ has </a:t>
            </a:r>
            <a:r>
              <a:rPr lang="en" sz="1600">
                <a:solidFill>
                  <a:srgbClr val="FF0000"/>
                </a:solidFill>
              </a:rPr>
              <a:t>two primary decay modes</a:t>
            </a:r>
            <a:r>
              <a:rPr lang="en" sz="1600">
                <a:solidFill>
                  <a:srgbClr val="000000"/>
                </a:solidFill>
              </a:rPr>
              <a:t>…</a:t>
            </a:r>
            <a:endParaRPr sz="1600">
              <a:solidFill>
                <a:srgbClr val="000000"/>
              </a:solidFill>
            </a:endParaRPr>
          </a:p>
          <a:p>
            <a:pPr marL="0" lvl="0" indent="0" algn="l" rtl="0">
              <a:spcBef>
                <a:spcPts val="0"/>
              </a:spcBef>
              <a:spcAft>
                <a:spcPts val="0"/>
              </a:spcAft>
              <a:buNone/>
            </a:pPr>
            <a:endParaRPr sz="1600">
              <a:solidFill>
                <a:srgbClr val="000000"/>
              </a:solidFill>
            </a:endParaRPr>
          </a:p>
          <a:p>
            <a:pPr marL="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Optimizing the detection efficiency of these decay products is critical for </a:t>
            </a:r>
            <a:r>
              <a:rPr lang="en" sz="1600">
                <a:solidFill>
                  <a:srgbClr val="0000FF"/>
                </a:solidFill>
              </a:rPr>
              <a:t>kaon studies</a:t>
            </a:r>
            <a:endParaRPr sz="1600">
              <a:solidFill>
                <a:srgbClr val="0000FF"/>
              </a:solidFill>
            </a:endParaRPr>
          </a:p>
          <a:p>
            <a:pPr marL="457200" lvl="0" indent="-330200" algn="l" rtl="0">
              <a:spcBef>
                <a:spcPts val="1000"/>
              </a:spcBef>
              <a:spcAft>
                <a:spcPts val="0"/>
              </a:spcAft>
              <a:buClr>
                <a:srgbClr val="000000"/>
              </a:buClr>
              <a:buSzPts val="1600"/>
              <a:buChar char="●"/>
            </a:pPr>
            <a:r>
              <a:rPr lang="en" sz="1600">
                <a:solidFill>
                  <a:srgbClr val="000000"/>
                </a:solidFill>
              </a:rPr>
              <a:t>The decay length of Λ is dependent on the initial proton beam energy</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Proper choice of this beam energy is a must since decay lengths can reach past the</a:t>
            </a:r>
            <a:r>
              <a:rPr lang="en" sz="1400">
                <a:solidFill>
                  <a:srgbClr val="FF0000"/>
                </a:solidFill>
              </a:rPr>
              <a:t> forward spectrometer</a:t>
            </a:r>
            <a:r>
              <a:rPr lang="en" sz="1400">
                <a:solidFill>
                  <a:srgbClr val="000000"/>
                </a:solidFill>
              </a:rPr>
              <a:t> at higher energies</a:t>
            </a:r>
            <a:endParaRPr sz="1400" b="1">
              <a:solidFill>
                <a:srgbClr val="000000"/>
              </a:solidFill>
            </a:endParaRPr>
          </a:p>
          <a:p>
            <a:pPr marL="0" lvl="0" indent="0" algn="l" rtl="0">
              <a:spcBef>
                <a:spcPts val="0"/>
              </a:spcBef>
              <a:spcAft>
                <a:spcPts val="1600"/>
              </a:spcAft>
              <a:buNone/>
            </a:pPr>
            <a:endParaRPr/>
          </a:p>
        </p:txBody>
      </p:sp>
      <p:sp>
        <p:nvSpPr>
          <p:cNvPr id="390" name="Google Shape;390;p37"/>
          <p:cNvSpPr txBox="1"/>
          <p:nvPr/>
        </p:nvSpPr>
        <p:spPr>
          <a:xfrm>
            <a:off x="1509124" y="1527925"/>
            <a:ext cx="2321400" cy="6684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grpSp>
        <p:nvGrpSpPr>
          <p:cNvPr id="391" name="Google Shape;391;p37"/>
          <p:cNvGrpSpPr/>
          <p:nvPr/>
        </p:nvGrpSpPr>
        <p:grpSpPr>
          <a:xfrm>
            <a:off x="5802025" y="1321996"/>
            <a:ext cx="2981179" cy="2331529"/>
            <a:chOff x="5613050" y="1196021"/>
            <a:chExt cx="2981179" cy="2331529"/>
          </a:xfrm>
        </p:grpSpPr>
        <p:sp>
          <p:nvSpPr>
            <p:cNvPr id="392" name="Google Shape;392;p37"/>
            <p:cNvSpPr txBox="1"/>
            <p:nvPr/>
          </p:nvSpPr>
          <p:spPr>
            <a:xfrm>
              <a:off x="7003312" y="1196021"/>
              <a:ext cx="1042800" cy="4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solidFill>
                    <a:srgbClr val="000000"/>
                  </a:solidFill>
                  <a:latin typeface="Comic Sans MS"/>
                  <a:ea typeface="Comic Sans MS"/>
                  <a:cs typeface="Comic Sans MS"/>
                  <a:sym typeface="Comic Sans MS"/>
                </a:rPr>
                <a:t>e-</a:t>
              </a:r>
              <a:endParaRPr/>
            </a:p>
          </p:txBody>
        </p:sp>
        <p:grpSp>
          <p:nvGrpSpPr>
            <p:cNvPr id="393" name="Google Shape;393;p37"/>
            <p:cNvGrpSpPr/>
            <p:nvPr/>
          </p:nvGrpSpPr>
          <p:grpSpPr>
            <a:xfrm>
              <a:off x="5613050" y="1427521"/>
              <a:ext cx="2981179" cy="2025973"/>
              <a:chOff x="5263650" y="714321"/>
              <a:chExt cx="2981179" cy="2025973"/>
            </a:xfrm>
          </p:grpSpPr>
          <p:cxnSp>
            <p:nvCxnSpPr>
              <p:cNvPr id="394" name="Google Shape;394;p37"/>
              <p:cNvCxnSpPr/>
              <p:nvPr/>
            </p:nvCxnSpPr>
            <p:spPr>
              <a:xfrm flipH="1">
                <a:off x="6205283" y="714321"/>
                <a:ext cx="766800" cy="582600"/>
              </a:xfrm>
              <a:prstGeom prst="straightConnector1">
                <a:avLst/>
              </a:prstGeom>
              <a:noFill/>
              <a:ln w="12700" cap="flat" cmpd="sng">
                <a:solidFill>
                  <a:srgbClr val="0070C0"/>
                </a:solidFill>
                <a:prstDash val="solid"/>
                <a:miter lim="800000"/>
                <a:headEnd type="none" w="sm" len="sm"/>
                <a:tailEnd type="none" w="sm" len="sm"/>
              </a:ln>
            </p:spPr>
          </p:cxnSp>
          <p:cxnSp>
            <p:nvCxnSpPr>
              <p:cNvPr id="395" name="Google Shape;395;p37"/>
              <p:cNvCxnSpPr/>
              <p:nvPr/>
            </p:nvCxnSpPr>
            <p:spPr>
              <a:xfrm rot="10800000" flipH="1">
                <a:off x="5297426" y="1297020"/>
                <a:ext cx="908100" cy="131100"/>
              </a:xfrm>
              <a:prstGeom prst="straightConnector1">
                <a:avLst/>
              </a:prstGeom>
              <a:noFill/>
              <a:ln w="12700" cap="flat" cmpd="sng">
                <a:solidFill>
                  <a:srgbClr val="0070C0"/>
                </a:solidFill>
                <a:prstDash val="solid"/>
                <a:miter lim="800000"/>
                <a:headEnd type="none" w="sm" len="sm"/>
                <a:tailEnd type="none" w="sm" len="sm"/>
              </a:ln>
            </p:spPr>
          </p:cxnSp>
          <p:cxnSp>
            <p:nvCxnSpPr>
              <p:cNvPr id="396" name="Google Shape;396;p37"/>
              <p:cNvCxnSpPr>
                <a:stCxn id="397" idx="2"/>
                <a:endCxn id="398" idx="7"/>
              </p:cNvCxnSpPr>
              <p:nvPr/>
            </p:nvCxnSpPr>
            <p:spPr>
              <a:xfrm flipH="1">
                <a:off x="5656251" y="1683272"/>
                <a:ext cx="1084200" cy="563100"/>
              </a:xfrm>
              <a:prstGeom prst="straightConnector1">
                <a:avLst/>
              </a:prstGeom>
              <a:noFill/>
              <a:ln w="12700" cap="flat" cmpd="sng">
                <a:solidFill>
                  <a:srgbClr val="00B050"/>
                </a:solidFill>
                <a:prstDash val="solid"/>
                <a:miter lim="800000"/>
                <a:headEnd type="none" w="sm" len="sm"/>
                <a:tailEnd type="none" w="sm" len="sm"/>
              </a:ln>
            </p:spPr>
          </p:cxnSp>
          <p:sp>
            <p:nvSpPr>
              <p:cNvPr id="399" name="Google Shape;399;p37"/>
              <p:cNvSpPr txBox="1"/>
              <p:nvPr/>
            </p:nvSpPr>
            <p:spPr>
              <a:xfrm>
                <a:off x="5263650" y="1109296"/>
                <a:ext cx="1042800" cy="4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solidFill>
                      <a:srgbClr val="000000"/>
                    </a:solidFill>
                    <a:latin typeface="Comic Sans MS"/>
                    <a:ea typeface="Comic Sans MS"/>
                    <a:cs typeface="Comic Sans MS"/>
                    <a:sym typeface="Comic Sans MS"/>
                  </a:rPr>
                  <a:t>e-</a:t>
                </a:r>
                <a:endParaRPr/>
              </a:p>
            </p:txBody>
          </p:sp>
          <p:cxnSp>
            <p:nvCxnSpPr>
              <p:cNvPr id="400" name="Google Shape;400;p37"/>
              <p:cNvCxnSpPr/>
              <p:nvPr/>
            </p:nvCxnSpPr>
            <p:spPr>
              <a:xfrm flipH="1">
                <a:off x="5404075" y="2256125"/>
                <a:ext cx="2272200" cy="8700"/>
              </a:xfrm>
              <a:prstGeom prst="straightConnector1">
                <a:avLst/>
              </a:prstGeom>
              <a:noFill/>
              <a:ln w="12700" cap="flat" cmpd="sng">
                <a:solidFill>
                  <a:srgbClr val="0070C0"/>
                </a:solidFill>
                <a:prstDash val="solid"/>
                <a:miter lim="800000"/>
                <a:headEnd type="none" w="sm" len="sm"/>
                <a:tailEnd type="none" w="sm" len="sm"/>
              </a:ln>
            </p:spPr>
          </p:cxnSp>
          <p:cxnSp>
            <p:nvCxnSpPr>
              <p:cNvPr id="401" name="Google Shape;401;p37"/>
              <p:cNvCxnSpPr/>
              <p:nvPr/>
            </p:nvCxnSpPr>
            <p:spPr>
              <a:xfrm rot="10800000">
                <a:off x="5404100" y="2347525"/>
                <a:ext cx="2262900" cy="19800"/>
              </a:xfrm>
              <a:prstGeom prst="straightConnector1">
                <a:avLst/>
              </a:prstGeom>
              <a:noFill/>
              <a:ln w="12700" cap="flat" cmpd="sng">
                <a:solidFill>
                  <a:srgbClr val="0070C0"/>
                </a:solidFill>
                <a:prstDash val="solid"/>
                <a:miter lim="800000"/>
                <a:headEnd type="none" w="sm" len="sm"/>
                <a:tailEnd type="none" w="sm" len="sm"/>
              </a:ln>
            </p:spPr>
          </p:cxnSp>
          <p:cxnSp>
            <p:nvCxnSpPr>
              <p:cNvPr id="402" name="Google Shape;402;p37"/>
              <p:cNvCxnSpPr>
                <a:stCxn id="403" idx="3"/>
              </p:cNvCxnSpPr>
              <p:nvPr/>
            </p:nvCxnSpPr>
            <p:spPr>
              <a:xfrm rot="10800000">
                <a:off x="5439170" y="2444448"/>
                <a:ext cx="1829700" cy="26400"/>
              </a:xfrm>
              <a:prstGeom prst="straightConnector1">
                <a:avLst/>
              </a:prstGeom>
              <a:noFill/>
              <a:ln w="12700" cap="flat" cmpd="sng">
                <a:solidFill>
                  <a:srgbClr val="0070C0"/>
                </a:solidFill>
                <a:prstDash val="solid"/>
                <a:miter lim="800000"/>
                <a:headEnd type="none" w="sm" len="sm"/>
                <a:tailEnd type="none" w="sm" len="sm"/>
              </a:ln>
            </p:spPr>
          </p:cxnSp>
          <p:sp>
            <p:nvSpPr>
              <p:cNvPr id="398" name="Google Shape;398;p37"/>
              <p:cNvSpPr/>
              <p:nvPr/>
            </p:nvSpPr>
            <p:spPr>
              <a:xfrm>
                <a:off x="5540312" y="2195289"/>
                <a:ext cx="135900" cy="348900"/>
              </a:xfrm>
              <a:prstGeom prst="ellipse">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p:txBody>
          </p:sp>
          <p:sp>
            <p:nvSpPr>
              <p:cNvPr id="403" name="Google Shape;403;p37"/>
              <p:cNvSpPr/>
              <p:nvPr/>
            </p:nvSpPr>
            <p:spPr>
              <a:xfrm>
                <a:off x="7248968" y="2173043"/>
                <a:ext cx="135900" cy="348900"/>
              </a:xfrm>
              <a:prstGeom prst="ellipse">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FFFFFF"/>
                  </a:solidFill>
                  <a:latin typeface="Arial"/>
                  <a:ea typeface="Arial"/>
                  <a:cs typeface="Arial"/>
                  <a:sym typeface="Arial"/>
                </a:endParaRPr>
              </a:p>
            </p:txBody>
          </p:sp>
          <p:sp>
            <p:nvSpPr>
              <p:cNvPr id="397" name="Google Shape;397;p37"/>
              <p:cNvSpPr/>
              <p:nvPr/>
            </p:nvSpPr>
            <p:spPr>
              <a:xfrm>
                <a:off x="6740451" y="1491272"/>
                <a:ext cx="364200" cy="384000"/>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FFFFFF"/>
                  </a:solidFill>
                  <a:latin typeface="Arial"/>
                  <a:ea typeface="Arial"/>
                  <a:cs typeface="Arial"/>
                  <a:sym typeface="Arial"/>
                </a:endParaRPr>
              </a:p>
            </p:txBody>
          </p:sp>
          <p:cxnSp>
            <p:nvCxnSpPr>
              <p:cNvPr id="404" name="Google Shape;404;p37"/>
              <p:cNvCxnSpPr>
                <a:stCxn id="397" idx="3"/>
                <a:endCxn id="398" idx="6"/>
              </p:cNvCxnSpPr>
              <p:nvPr/>
            </p:nvCxnSpPr>
            <p:spPr>
              <a:xfrm flipH="1">
                <a:off x="5676287" y="1819036"/>
                <a:ext cx="1117500" cy="550800"/>
              </a:xfrm>
              <a:prstGeom prst="straightConnector1">
                <a:avLst/>
              </a:prstGeom>
              <a:noFill/>
              <a:ln w="12700" cap="flat" cmpd="sng">
                <a:solidFill>
                  <a:srgbClr val="00B050"/>
                </a:solidFill>
                <a:prstDash val="solid"/>
                <a:miter lim="800000"/>
                <a:headEnd type="none" w="sm" len="sm"/>
                <a:tailEnd type="none" w="sm" len="sm"/>
              </a:ln>
            </p:spPr>
          </p:cxnSp>
          <p:cxnSp>
            <p:nvCxnSpPr>
              <p:cNvPr id="405" name="Google Shape;405;p37"/>
              <p:cNvCxnSpPr/>
              <p:nvPr/>
            </p:nvCxnSpPr>
            <p:spPr>
              <a:xfrm flipH="1">
                <a:off x="7099877" y="1253440"/>
                <a:ext cx="777600" cy="272400"/>
              </a:xfrm>
              <a:prstGeom prst="straightConnector1">
                <a:avLst/>
              </a:prstGeom>
              <a:noFill/>
              <a:ln w="12700" cap="flat" cmpd="sng">
                <a:solidFill>
                  <a:srgbClr val="0070C0"/>
                </a:solidFill>
                <a:prstDash val="solid"/>
                <a:miter lim="800000"/>
                <a:headEnd type="none" w="sm" len="sm"/>
                <a:tailEnd type="none" w="sm" len="sm"/>
              </a:ln>
            </p:spPr>
          </p:cxnSp>
          <p:cxnSp>
            <p:nvCxnSpPr>
              <p:cNvPr id="406" name="Google Shape;406;p37"/>
              <p:cNvCxnSpPr>
                <a:endCxn id="397" idx="7"/>
              </p:cNvCxnSpPr>
              <p:nvPr/>
            </p:nvCxnSpPr>
            <p:spPr>
              <a:xfrm flipH="1">
                <a:off x="7051316" y="1327307"/>
                <a:ext cx="785400" cy="220200"/>
              </a:xfrm>
              <a:prstGeom prst="straightConnector1">
                <a:avLst/>
              </a:prstGeom>
              <a:noFill/>
              <a:ln w="12700" cap="flat" cmpd="sng">
                <a:solidFill>
                  <a:srgbClr val="0070C0"/>
                </a:solidFill>
                <a:prstDash val="solid"/>
                <a:miter lim="800000"/>
                <a:headEnd type="none" w="sm" len="sm"/>
                <a:tailEnd type="none" w="sm" len="sm"/>
              </a:ln>
            </p:spPr>
          </p:cxnSp>
          <p:cxnSp>
            <p:nvCxnSpPr>
              <p:cNvPr id="407" name="Google Shape;407;p37"/>
              <p:cNvCxnSpPr>
                <a:endCxn id="397" idx="7"/>
              </p:cNvCxnSpPr>
              <p:nvPr/>
            </p:nvCxnSpPr>
            <p:spPr>
              <a:xfrm flipH="1">
                <a:off x="7051316" y="1429007"/>
                <a:ext cx="785400" cy="118500"/>
              </a:xfrm>
              <a:prstGeom prst="straightConnector1">
                <a:avLst/>
              </a:prstGeom>
              <a:noFill/>
              <a:ln w="12700" cap="flat" cmpd="sng">
                <a:solidFill>
                  <a:srgbClr val="0070C0"/>
                </a:solidFill>
                <a:prstDash val="solid"/>
                <a:miter lim="800000"/>
                <a:headEnd type="none" w="sm" len="sm"/>
                <a:tailEnd type="none" w="sm" len="sm"/>
              </a:ln>
            </p:spPr>
          </p:cxnSp>
          <p:cxnSp>
            <p:nvCxnSpPr>
              <p:cNvPr id="408" name="Google Shape;408;p37"/>
              <p:cNvCxnSpPr>
                <a:endCxn id="397" idx="7"/>
              </p:cNvCxnSpPr>
              <p:nvPr/>
            </p:nvCxnSpPr>
            <p:spPr>
              <a:xfrm flipH="1">
                <a:off x="7051316" y="1514507"/>
                <a:ext cx="850800" cy="33000"/>
              </a:xfrm>
              <a:prstGeom prst="straightConnector1">
                <a:avLst/>
              </a:prstGeom>
              <a:noFill/>
              <a:ln w="12700" cap="flat" cmpd="sng">
                <a:solidFill>
                  <a:srgbClr val="0070C0"/>
                </a:solidFill>
                <a:prstDash val="solid"/>
                <a:miter lim="800000"/>
                <a:headEnd type="none" w="sm" len="sm"/>
                <a:tailEnd type="none" w="sm" len="sm"/>
              </a:ln>
            </p:spPr>
          </p:cxnSp>
          <p:sp>
            <p:nvSpPr>
              <p:cNvPr id="409" name="Google Shape;409;p37"/>
              <p:cNvSpPr txBox="1"/>
              <p:nvPr/>
            </p:nvSpPr>
            <p:spPr>
              <a:xfrm>
                <a:off x="5354261" y="2426494"/>
                <a:ext cx="199800" cy="31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omic Sans MS"/>
                    <a:ea typeface="Comic Sans MS"/>
                    <a:cs typeface="Comic Sans MS"/>
                    <a:sym typeface="Comic Sans MS"/>
                  </a:rPr>
                  <a:t>p</a:t>
                </a:r>
                <a:endParaRPr/>
              </a:p>
            </p:txBody>
          </p:sp>
          <p:sp>
            <p:nvSpPr>
              <p:cNvPr id="410" name="Google Shape;410;p37"/>
              <p:cNvSpPr txBox="1"/>
              <p:nvPr/>
            </p:nvSpPr>
            <p:spPr>
              <a:xfrm>
                <a:off x="7836829" y="1165811"/>
                <a:ext cx="408000" cy="32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omic Sans MS"/>
                    <a:ea typeface="Comic Sans MS"/>
                    <a:cs typeface="Comic Sans MS"/>
                    <a:sym typeface="Comic Sans MS"/>
                  </a:rPr>
                  <a:t>X</a:t>
                </a:r>
                <a:endParaRPr/>
              </a:p>
            </p:txBody>
          </p:sp>
        </p:grpSp>
        <p:sp>
          <p:nvSpPr>
            <p:cNvPr id="411" name="Google Shape;411;p37"/>
            <p:cNvSpPr txBox="1"/>
            <p:nvPr/>
          </p:nvSpPr>
          <p:spPr>
            <a:xfrm>
              <a:off x="6853962" y="1796621"/>
              <a:ext cx="1042800" cy="4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latin typeface="Comic Sans MS"/>
                  <a:ea typeface="Comic Sans MS"/>
                  <a:cs typeface="Comic Sans MS"/>
                  <a:sym typeface="Comic Sans MS"/>
                </a:rPr>
                <a:t>γ*</a:t>
              </a:r>
              <a:endParaRPr/>
            </a:p>
          </p:txBody>
        </p:sp>
        <p:sp>
          <p:nvSpPr>
            <p:cNvPr id="412" name="Google Shape;412;p37"/>
            <p:cNvSpPr txBox="1"/>
            <p:nvPr/>
          </p:nvSpPr>
          <p:spPr>
            <a:xfrm>
              <a:off x="7443073" y="3184050"/>
              <a:ext cx="462900" cy="34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latin typeface="Comic Sans MS"/>
                  <a:ea typeface="Comic Sans MS"/>
                  <a:cs typeface="Comic Sans MS"/>
                  <a:sym typeface="Comic Sans MS"/>
                </a:rPr>
                <a:t>Λ</a:t>
              </a:r>
              <a:endParaRPr baseline="30000"/>
            </a:p>
          </p:txBody>
        </p:sp>
        <p:sp>
          <p:nvSpPr>
            <p:cNvPr id="413" name="Google Shape;413;p37"/>
            <p:cNvSpPr/>
            <p:nvPr/>
          </p:nvSpPr>
          <p:spPr>
            <a:xfrm>
              <a:off x="6587550" y="1987900"/>
              <a:ext cx="547325" cy="343425"/>
            </a:xfrm>
            <a:custGeom>
              <a:avLst/>
              <a:gdLst/>
              <a:ahLst/>
              <a:cxnLst/>
              <a:rect l="l" t="t" r="r" b="b"/>
              <a:pathLst>
                <a:path w="21893" h="13737" extrusionOk="0">
                  <a:moveTo>
                    <a:pt x="0" y="0"/>
                  </a:moveTo>
                  <a:cubicBezTo>
                    <a:pt x="421" y="983"/>
                    <a:pt x="421" y="5661"/>
                    <a:pt x="2526" y="5895"/>
                  </a:cubicBezTo>
                  <a:cubicBezTo>
                    <a:pt x="4631" y="6129"/>
                    <a:pt x="10432" y="188"/>
                    <a:pt x="12631" y="1404"/>
                  </a:cubicBezTo>
                  <a:cubicBezTo>
                    <a:pt x="14830" y="2620"/>
                    <a:pt x="14174" y="11509"/>
                    <a:pt x="15718" y="13193"/>
                  </a:cubicBezTo>
                  <a:cubicBezTo>
                    <a:pt x="17262" y="14877"/>
                    <a:pt x="20864" y="11789"/>
                    <a:pt x="21893" y="11508"/>
                  </a:cubicBezTo>
                </a:path>
              </a:pathLst>
            </a:custGeom>
            <a:noFill/>
            <a:ln w="9525" cap="flat" cmpd="sng">
              <a:solidFill>
                <a:srgbClr val="2864F8"/>
              </a:solidFill>
              <a:prstDash val="solid"/>
              <a:round/>
              <a:headEnd type="none" w="med" len="med"/>
              <a:tailEnd type="none" w="med" len="med"/>
            </a:ln>
          </p:spPr>
        </p:sp>
        <p:cxnSp>
          <p:nvCxnSpPr>
            <p:cNvPr id="414" name="Google Shape;414;p37"/>
            <p:cNvCxnSpPr>
              <a:endCxn id="412" idx="0"/>
            </p:cNvCxnSpPr>
            <p:nvPr/>
          </p:nvCxnSpPr>
          <p:spPr>
            <a:xfrm rot="10800000">
              <a:off x="7674523" y="3184050"/>
              <a:ext cx="342000" cy="0"/>
            </a:xfrm>
            <a:prstGeom prst="straightConnector1">
              <a:avLst/>
            </a:prstGeom>
            <a:noFill/>
            <a:ln w="9525" cap="flat" cmpd="sng">
              <a:solidFill>
                <a:srgbClr val="0070C0"/>
              </a:solidFill>
              <a:prstDash val="solid"/>
              <a:round/>
              <a:headEnd type="none" w="med" len="med"/>
              <a:tailEnd type="none" w="med" len="med"/>
            </a:ln>
          </p:spPr>
        </p:cxnSp>
        <p:sp>
          <p:nvSpPr>
            <p:cNvPr id="415" name="Google Shape;415;p37"/>
            <p:cNvSpPr txBox="1"/>
            <p:nvPr/>
          </p:nvSpPr>
          <p:spPr>
            <a:xfrm>
              <a:off x="7342608" y="2456590"/>
              <a:ext cx="364200" cy="32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latin typeface="Comic Sans MS"/>
                  <a:ea typeface="Comic Sans MS"/>
                  <a:cs typeface="Comic Sans MS"/>
                  <a:sym typeface="Comic Sans MS"/>
                </a:rPr>
                <a:t>K</a:t>
              </a:r>
              <a:r>
                <a:rPr lang="en" sz="1600" baseline="30000">
                  <a:latin typeface="Comic Sans MS"/>
                  <a:ea typeface="Comic Sans MS"/>
                  <a:cs typeface="Comic Sans MS"/>
                  <a:sym typeface="Comic Sans MS"/>
                </a:rPr>
                <a:t>+</a:t>
              </a:r>
              <a:endParaRPr baseline="3000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Lambda Final State</a:t>
            </a:r>
            <a:endParaRPr>
              <a:solidFill>
                <a:srgbClr val="0000FF"/>
              </a:solidFill>
            </a:endParaRPr>
          </a:p>
        </p:txBody>
      </p:sp>
      <p:sp>
        <p:nvSpPr>
          <p:cNvPr id="421" name="Google Shape;421;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422" name="Google Shape;422;p38"/>
          <p:cNvGrpSpPr/>
          <p:nvPr/>
        </p:nvGrpSpPr>
        <p:grpSpPr>
          <a:xfrm>
            <a:off x="1143130" y="1184096"/>
            <a:ext cx="6449502" cy="3732181"/>
            <a:chOff x="43173" y="111469"/>
            <a:chExt cx="10983484" cy="6746531"/>
          </a:xfrm>
        </p:grpSpPr>
        <p:pic>
          <p:nvPicPr>
            <p:cNvPr id="423" name="Google Shape;423;p38"/>
            <p:cNvPicPr preferRelativeResize="0"/>
            <p:nvPr/>
          </p:nvPicPr>
          <p:blipFill rotWithShape="1">
            <a:blip r:embed="rId3">
              <a:alphaModFix/>
            </a:blip>
            <a:srcRect/>
            <a:stretch/>
          </p:blipFill>
          <p:spPr>
            <a:xfrm>
              <a:off x="230067" y="1446893"/>
              <a:ext cx="3475038" cy="5147127"/>
            </a:xfrm>
            <a:prstGeom prst="rect">
              <a:avLst/>
            </a:prstGeom>
            <a:noFill/>
            <a:ln>
              <a:noFill/>
            </a:ln>
          </p:spPr>
        </p:pic>
        <p:pic>
          <p:nvPicPr>
            <p:cNvPr id="424" name="Google Shape;424;p38"/>
            <p:cNvPicPr preferRelativeResize="0"/>
            <p:nvPr/>
          </p:nvPicPr>
          <p:blipFill rotWithShape="1">
            <a:blip r:embed="rId4">
              <a:alphaModFix/>
            </a:blip>
            <a:srcRect/>
            <a:stretch/>
          </p:blipFill>
          <p:spPr>
            <a:xfrm>
              <a:off x="4038933" y="1409700"/>
              <a:ext cx="2755900" cy="5448300"/>
            </a:xfrm>
            <a:prstGeom prst="rect">
              <a:avLst/>
            </a:prstGeom>
            <a:noFill/>
            <a:ln>
              <a:noFill/>
            </a:ln>
          </p:spPr>
        </p:pic>
        <p:pic>
          <p:nvPicPr>
            <p:cNvPr id="425" name="Google Shape;425;p38"/>
            <p:cNvPicPr preferRelativeResize="0"/>
            <p:nvPr/>
          </p:nvPicPr>
          <p:blipFill rotWithShape="1">
            <a:blip r:embed="rId5">
              <a:alphaModFix/>
            </a:blip>
            <a:srcRect/>
            <a:stretch/>
          </p:blipFill>
          <p:spPr>
            <a:xfrm>
              <a:off x="8080256" y="1428750"/>
              <a:ext cx="2946400" cy="5410200"/>
            </a:xfrm>
            <a:prstGeom prst="rect">
              <a:avLst/>
            </a:prstGeom>
            <a:noFill/>
            <a:ln>
              <a:noFill/>
            </a:ln>
          </p:spPr>
        </p:pic>
        <p:cxnSp>
          <p:nvCxnSpPr>
            <p:cNvPr id="426" name="Google Shape;426;p38"/>
            <p:cNvCxnSpPr/>
            <p:nvPr/>
          </p:nvCxnSpPr>
          <p:spPr>
            <a:xfrm flipH="1">
              <a:off x="2591362" y="1683510"/>
              <a:ext cx="766500" cy="615300"/>
            </a:xfrm>
            <a:prstGeom prst="straightConnector1">
              <a:avLst/>
            </a:prstGeom>
            <a:noFill/>
            <a:ln w="28575" cap="flat" cmpd="sng">
              <a:solidFill>
                <a:srgbClr val="DB18FF"/>
              </a:solidFill>
              <a:prstDash val="solid"/>
              <a:miter lim="800000"/>
              <a:headEnd type="none" w="sm" len="sm"/>
              <a:tailEnd type="triangle" w="med" len="med"/>
            </a:ln>
          </p:spPr>
        </p:cxnSp>
        <p:sp>
          <p:nvSpPr>
            <p:cNvPr id="427" name="Google Shape;427;p38"/>
            <p:cNvSpPr txBox="1"/>
            <p:nvPr/>
          </p:nvSpPr>
          <p:spPr>
            <a:xfrm>
              <a:off x="1289082" y="111469"/>
              <a:ext cx="2931900" cy="11079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428" name="Google Shape;428;p38"/>
            <p:cNvSpPr txBox="1"/>
            <p:nvPr/>
          </p:nvSpPr>
          <p:spPr>
            <a:xfrm>
              <a:off x="43173" y="1692154"/>
              <a:ext cx="16878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rgbClr val="0000FF"/>
                  </a:solidFill>
                  <a:latin typeface="Lato"/>
                  <a:ea typeface="Lato"/>
                  <a:cs typeface="Lato"/>
                  <a:sym typeface="Lato"/>
                </a:rPr>
                <a:t>Protons are  detected in the RPs</a:t>
              </a:r>
              <a:r>
                <a:rPr lang="en" sz="1200">
                  <a:solidFill>
                    <a:srgbClr val="000000"/>
                  </a:solidFill>
                  <a:latin typeface="Lato"/>
                  <a:ea typeface="Lato"/>
                  <a:cs typeface="Lato"/>
                  <a:sym typeface="Lato"/>
                </a:rPr>
                <a:t>: </a:t>
              </a:r>
              <a:endParaRPr sz="1200">
                <a:latin typeface="Lato"/>
                <a:ea typeface="Lato"/>
                <a:cs typeface="Lato"/>
                <a:sym typeface="Lato"/>
              </a:endParaRPr>
            </a:p>
          </p:txBody>
        </p:sp>
        <p:cxnSp>
          <p:nvCxnSpPr>
            <p:cNvPr id="429" name="Google Shape;429;p38"/>
            <p:cNvCxnSpPr/>
            <p:nvPr/>
          </p:nvCxnSpPr>
          <p:spPr>
            <a:xfrm>
              <a:off x="1507958" y="2524625"/>
              <a:ext cx="749700" cy="351300"/>
            </a:xfrm>
            <a:prstGeom prst="straightConnector1">
              <a:avLst/>
            </a:prstGeom>
            <a:noFill/>
            <a:ln w="28575" cap="flat" cmpd="sng">
              <a:solidFill>
                <a:srgbClr val="0070C0"/>
              </a:solidFill>
              <a:prstDash val="solid"/>
              <a:miter lim="800000"/>
              <a:headEnd type="none" w="sm" len="sm"/>
              <a:tailEnd type="triangle" w="med" len="med"/>
            </a:ln>
          </p:spPr>
        </p:cxnSp>
        <p:cxnSp>
          <p:nvCxnSpPr>
            <p:cNvPr id="430" name="Google Shape;430;p38"/>
            <p:cNvCxnSpPr/>
            <p:nvPr/>
          </p:nvCxnSpPr>
          <p:spPr>
            <a:xfrm flipH="1">
              <a:off x="6123474" y="1991135"/>
              <a:ext cx="1143600" cy="884700"/>
            </a:xfrm>
            <a:prstGeom prst="straightConnector1">
              <a:avLst/>
            </a:prstGeom>
            <a:noFill/>
            <a:ln w="28575" cap="flat" cmpd="sng">
              <a:solidFill>
                <a:srgbClr val="00B050"/>
              </a:solidFill>
              <a:prstDash val="solid"/>
              <a:miter lim="800000"/>
              <a:headEnd type="none" w="sm" len="sm"/>
              <a:tailEnd type="triangle" w="med" len="med"/>
            </a:ln>
          </p:spPr>
        </p:cxnSp>
        <p:sp>
          <p:nvSpPr>
            <p:cNvPr id="431" name="Google Shape;431;p38"/>
            <p:cNvSpPr txBox="1"/>
            <p:nvPr/>
          </p:nvSpPr>
          <p:spPr>
            <a:xfrm>
              <a:off x="7128669" y="186608"/>
              <a:ext cx="2122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rgbClr val="38761D"/>
                  </a:solidFill>
                  <a:latin typeface="Lato"/>
                  <a:ea typeface="Lato"/>
                  <a:cs typeface="Lato"/>
                  <a:sym typeface="Lato"/>
                </a:rPr>
                <a:t>30% of Λ at high energy does not decay before forward spectrometer </a:t>
              </a:r>
              <a:endParaRPr sz="1200">
                <a:solidFill>
                  <a:srgbClr val="38761D"/>
                </a:solidFill>
                <a:latin typeface="Lato"/>
                <a:ea typeface="Lato"/>
                <a:cs typeface="Lato"/>
                <a:sym typeface="Lato"/>
              </a:endParaRPr>
            </a:p>
          </p:txBody>
        </p:sp>
      </p:grpSp>
      <p:sp>
        <p:nvSpPr>
          <p:cNvPr id="432" name="Google Shape;432;p38"/>
          <p:cNvSpPr txBox="1"/>
          <p:nvPr/>
        </p:nvSpPr>
        <p:spPr>
          <a:xfrm>
            <a:off x="3100149" y="1715600"/>
            <a:ext cx="1176900" cy="51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rgbClr val="FF00FF"/>
                </a:solidFill>
                <a:latin typeface="Lato"/>
                <a:ea typeface="Lato"/>
                <a:cs typeface="Lato"/>
                <a:sym typeface="Lato"/>
              </a:rPr>
              <a:t>𝜋</a:t>
            </a:r>
            <a:r>
              <a:rPr lang="en" sz="1200" baseline="30000">
                <a:solidFill>
                  <a:srgbClr val="FF00FF"/>
                </a:solidFill>
                <a:latin typeface="Lato"/>
                <a:ea typeface="Lato"/>
                <a:cs typeface="Lato"/>
                <a:sym typeface="Lato"/>
              </a:rPr>
              <a:t>-</a:t>
            </a:r>
            <a:r>
              <a:rPr lang="en" sz="1200">
                <a:solidFill>
                  <a:srgbClr val="FF00FF"/>
                </a:solidFill>
                <a:latin typeface="Lato"/>
                <a:ea typeface="Lato"/>
                <a:cs typeface="Lato"/>
                <a:sym typeface="Lato"/>
              </a:rPr>
              <a:t> have opposite charge (bending into other direction from protons)</a:t>
            </a:r>
            <a:endParaRPr sz="1200">
              <a:solidFill>
                <a:srgbClr val="FF00FF"/>
              </a:solidFill>
              <a:latin typeface="Lato"/>
              <a:ea typeface="Lato"/>
              <a:cs typeface="Lato"/>
              <a:sym typeface="Lato"/>
            </a:endParaRPr>
          </a:p>
        </p:txBody>
      </p:sp>
      <p:cxnSp>
        <p:nvCxnSpPr>
          <p:cNvPr id="433" name="Google Shape;433;p38"/>
          <p:cNvCxnSpPr/>
          <p:nvPr/>
        </p:nvCxnSpPr>
        <p:spPr>
          <a:xfrm flipH="1">
            <a:off x="7258825" y="1629700"/>
            <a:ext cx="408300" cy="280200"/>
          </a:xfrm>
          <a:prstGeom prst="straightConnector1">
            <a:avLst/>
          </a:prstGeom>
          <a:noFill/>
          <a:ln w="28575" cap="flat" cmpd="sng">
            <a:solidFill>
              <a:srgbClr val="999999"/>
            </a:solidFill>
            <a:prstDash val="solid"/>
            <a:miter lim="800000"/>
            <a:headEnd type="none" w="sm" len="sm"/>
            <a:tailEnd type="triangle" w="med" len="med"/>
          </a:ln>
        </p:spPr>
      </p:cxnSp>
      <p:sp>
        <p:nvSpPr>
          <p:cNvPr id="434" name="Google Shape;434;p38"/>
          <p:cNvSpPr txBox="1"/>
          <p:nvPr/>
        </p:nvSpPr>
        <p:spPr>
          <a:xfrm>
            <a:off x="7667124" y="1151975"/>
            <a:ext cx="1224000" cy="51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rgbClr val="666666"/>
                </a:solidFill>
                <a:latin typeface="Lato"/>
                <a:ea typeface="Lato"/>
                <a:cs typeface="Lato"/>
                <a:sym typeface="Lato"/>
              </a:rPr>
              <a:t>Neutrons</a:t>
            </a:r>
            <a:r>
              <a:rPr lang="en" sz="1200">
                <a:solidFill>
                  <a:srgbClr val="0000FF"/>
                </a:solidFill>
                <a:latin typeface="Lato"/>
                <a:ea typeface="Lato"/>
                <a:cs typeface="Lato"/>
                <a:sym typeface="Lato"/>
              </a:rPr>
              <a:t> </a:t>
            </a:r>
            <a:r>
              <a:rPr lang="en" sz="1200">
                <a:latin typeface="Lato"/>
                <a:ea typeface="Lato"/>
                <a:cs typeface="Lato"/>
                <a:sym typeface="Lato"/>
              </a:rPr>
              <a:t>and a</a:t>
            </a:r>
            <a:r>
              <a:rPr lang="en" sz="1200">
                <a:solidFill>
                  <a:srgbClr val="0000FF"/>
                </a:solidFill>
                <a:latin typeface="Lato"/>
                <a:ea typeface="Lato"/>
                <a:cs typeface="Lato"/>
                <a:sym typeface="Lato"/>
              </a:rPr>
              <a:t> </a:t>
            </a:r>
            <a:r>
              <a:rPr lang="en" sz="1200">
                <a:solidFill>
                  <a:srgbClr val="BF9000"/>
                </a:solidFill>
                <a:latin typeface="Lato"/>
                <a:ea typeface="Lato"/>
                <a:cs typeface="Lato"/>
                <a:sym typeface="Lato"/>
              </a:rPr>
              <a:t>fraction of 𝜋</a:t>
            </a:r>
            <a:r>
              <a:rPr lang="en" sz="1200" baseline="30000">
                <a:solidFill>
                  <a:srgbClr val="BF9000"/>
                </a:solidFill>
                <a:latin typeface="Lato"/>
                <a:ea typeface="Lato"/>
                <a:cs typeface="Lato"/>
                <a:sym typeface="Lato"/>
              </a:rPr>
              <a:t>0</a:t>
            </a:r>
            <a:r>
              <a:rPr lang="en" sz="1200">
                <a:solidFill>
                  <a:srgbClr val="0000FF"/>
                </a:solidFill>
                <a:latin typeface="Lato"/>
                <a:ea typeface="Lato"/>
                <a:cs typeface="Lato"/>
                <a:sym typeface="Lato"/>
              </a:rPr>
              <a:t> </a:t>
            </a:r>
            <a:r>
              <a:rPr lang="en" sz="1200">
                <a:latin typeface="Lato"/>
                <a:ea typeface="Lato"/>
                <a:cs typeface="Lato"/>
                <a:sym typeface="Lato"/>
              </a:rPr>
              <a:t>goes into ZDC</a:t>
            </a:r>
            <a:endParaRPr sz="1200">
              <a:latin typeface="Lato"/>
              <a:ea typeface="Lato"/>
              <a:cs typeface="Lato"/>
              <a:sym typeface="Lato"/>
            </a:endParaRPr>
          </a:p>
        </p:txBody>
      </p:sp>
      <p:sp>
        <p:nvSpPr>
          <p:cNvPr id="435" name="Google Shape;435;p38"/>
          <p:cNvSpPr txBox="1"/>
          <p:nvPr/>
        </p:nvSpPr>
        <p:spPr>
          <a:xfrm>
            <a:off x="387938" y="4300150"/>
            <a:ext cx="8253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18 x 275</a:t>
            </a:r>
            <a:endParaRPr sz="12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9"/>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Decay Length</a:t>
            </a:r>
            <a:endParaRPr>
              <a:solidFill>
                <a:srgbClr val="0000FF"/>
              </a:solidFill>
            </a:endParaRPr>
          </a:p>
        </p:txBody>
      </p:sp>
      <p:sp>
        <p:nvSpPr>
          <p:cNvPr id="441" name="Google Shape;441;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42" name="Google Shape;442;p39"/>
          <p:cNvPicPr preferRelativeResize="0"/>
          <p:nvPr/>
        </p:nvPicPr>
        <p:blipFill>
          <a:blip r:embed="rId3">
            <a:alphaModFix/>
          </a:blip>
          <a:stretch>
            <a:fillRect/>
          </a:stretch>
        </p:blipFill>
        <p:spPr>
          <a:xfrm>
            <a:off x="304800" y="1307400"/>
            <a:ext cx="4076209" cy="3759900"/>
          </a:xfrm>
          <a:prstGeom prst="rect">
            <a:avLst/>
          </a:prstGeom>
          <a:noFill/>
          <a:ln>
            <a:noFill/>
          </a:ln>
        </p:spPr>
      </p:pic>
      <p:pic>
        <p:nvPicPr>
          <p:cNvPr id="443" name="Google Shape;443;p39"/>
          <p:cNvPicPr preferRelativeResize="0"/>
          <p:nvPr/>
        </p:nvPicPr>
        <p:blipFill>
          <a:blip r:embed="rId4">
            <a:alphaModFix/>
          </a:blip>
          <a:stretch>
            <a:fillRect/>
          </a:stretch>
        </p:blipFill>
        <p:spPr>
          <a:xfrm>
            <a:off x="4617384" y="1155000"/>
            <a:ext cx="3918919" cy="3366251"/>
          </a:xfrm>
          <a:prstGeom prst="rect">
            <a:avLst/>
          </a:prstGeom>
          <a:noFill/>
          <a:ln>
            <a:noFill/>
          </a:ln>
        </p:spPr>
      </p:pic>
      <p:sp>
        <p:nvSpPr>
          <p:cNvPr id="444" name="Google Shape;444;p39"/>
          <p:cNvSpPr txBox="1"/>
          <p:nvPr/>
        </p:nvSpPr>
        <p:spPr>
          <a:xfrm>
            <a:off x="4594275" y="4555275"/>
            <a:ext cx="3974100" cy="122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There are some advantages for lower proton energy for </a:t>
            </a:r>
            <a:r>
              <a:rPr lang="en">
                <a:solidFill>
                  <a:srgbClr val="0000FF"/>
                </a:solidFill>
                <a:latin typeface="Lato"/>
                <a:ea typeface="Lato"/>
                <a:cs typeface="Lato"/>
                <a:sym typeface="Lato"/>
              </a:rPr>
              <a:t>K-Λ detection</a:t>
            </a:r>
            <a:endParaRPr>
              <a:solidFill>
                <a:srgbClr val="0000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0"/>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Lambda Final State</a:t>
            </a:r>
            <a:endParaRPr>
              <a:solidFill>
                <a:srgbClr val="0000FF"/>
              </a:solidFill>
            </a:endParaRPr>
          </a:p>
        </p:txBody>
      </p:sp>
      <p:sp>
        <p:nvSpPr>
          <p:cNvPr id="450" name="Google Shape;450;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451" name="Google Shape;451;p40"/>
          <p:cNvPicPr preferRelativeResize="0"/>
          <p:nvPr/>
        </p:nvPicPr>
        <p:blipFill>
          <a:blip r:embed="rId3">
            <a:alphaModFix/>
          </a:blip>
          <a:stretch>
            <a:fillRect/>
          </a:stretch>
        </p:blipFill>
        <p:spPr>
          <a:xfrm>
            <a:off x="1068150" y="1615100"/>
            <a:ext cx="6659838" cy="3487149"/>
          </a:xfrm>
          <a:prstGeom prst="rect">
            <a:avLst/>
          </a:prstGeom>
          <a:noFill/>
          <a:ln>
            <a:noFill/>
          </a:ln>
        </p:spPr>
      </p:pic>
      <p:pic>
        <p:nvPicPr>
          <p:cNvPr id="452" name="Google Shape;452;p40"/>
          <p:cNvPicPr preferRelativeResize="0"/>
          <p:nvPr/>
        </p:nvPicPr>
        <p:blipFill>
          <a:blip r:embed="rId4">
            <a:alphaModFix/>
          </a:blip>
          <a:stretch>
            <a:fillRect/>
          </a:stretch>
        </p:blipFill>
        <p:spPr>
          <a:xfrm>
            <a:off x="4063175" y="494625"/>
            <a:ext cx="5021825" cy="103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1"/>
          <p:cNvPicPr preferRelativeResize="0"/>
          <p:nvPr/>
        </p:nvPicPr>
        <p:blipFill>
          <a:blip r:embed="rId3">
            <a:alphaModFix/>
          </a:blip>
          <a:stretch>
            <a:fillRect/>
          </a:stretch>
        </p:blipFill>
        <p:spPr>
          <a:xfrm>
            <a:off x="6681950" y="952796"/>
            <a:ext cx="2403038" cy="4051129"/>
          </a:xfrm>
          <a:prstGeom prst="rect">
            <a:avLst/>
          </a:prstGeom>
          <a:noFill/>
          <a:ln>
            <a:noFill/>
          </a:ln>
        </p:spPr>
      </p:pic>
      <p:sp>
        <p:nvSpPr>
          <p:cNvPr id="458" name="Google Shape;458;p41"/>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Summary of Detector Requirements</a:t>
            </a:r>
            <a:endParaRPr>
              <a:solidFill>
                <a:srgbClr val="000000"/>
              </a:solidFill>
            </a:endParaRPr>
          </a:p>
        </p:txBody>
      </p:sp>
      <p:sp>
        <p:nvSpPr>
          <p:cNvPr id="459" name="Google Shape;459;p41"/>
          <p:cNvSpPr txBox="1"/>
          <p:nvPr/>
        </p:nvSpPr>
        <p:spPr>
          <a:xfrm>
            <a:off x="424650" y="1209925"/>
            <a:ext cx="6323700" cy="258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Lato"/>
              <a:buChar char="●"/>
            </a:pPr>
            <a:r>
              <a:rPr lang="en">
                <a:latin typeface="Lato"/>
                <a:ea typeface="Lato"/>
                <a:cs typeface="Lato"/>
                <a:sym typeface="Lato"/>
              </a:rPr>
              <a:t>For </a:t>
            </a:r>
            <a:r>
              <a:rPr lang="en">
                <a:solidFill>
                  <a:srgbClr val="0000FF"/>
                </a:solidFill>
                <a:latin typeface="Lato"/>
                <a:ea typeface="Lato"/>
                <a:cs typeface="Lato"/>
                <a:sym typeface="Lato"/>
              </a:rPr>
              <a:t>𝜋</a:t>
            </a:r>
            <a:r>
              <a:rPr lang="en" baseline="30000">
                <a:solidFill>
                  <a:srgbClr val="0000FF"/>
                </a:solidFill>
                <a:latin typeface="Lato"/>
                <a:ea typeface="Lato"/>
                <a:cs typeface="Lato"/>
                <a:sym typeface="Lato"/>
              </a:rPr>
              <a:t>+</a:t>
            </a:r>
            <a:r>
              <a:rPr lang="en">
                <a:solidFill>
                  <a:srgbClr val="0000FF"/>
                </a:solidFill>
                <a:latin typeface="Lato"/>
                <a:ea typeface="Lato"/>
                <a:cs typeface="Lato"/>
                <a:sym typeface="Lato"/>
              </a:rPr>
              <a:t>/n</a:t>
            </a:r>
            <a:r>
              <a:rPr lang="en">
                <a:latin typeface="Lato"/>
                <a:ea typeface="Lato"/>
                <a:cs typeface="Lato"/>
                <a:sym typeface="Lato"/>
              </a:rPr>
              <a:t>...</a:t>
            </a:r>
            <a:endParaRPr>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u="sng">
                <a:latin typeface="Lato"/>
                <a:ea typeface="Lato"/>
                <a:cs typeface="Lato"/>
                <a:sym typeface="Lato"/>
              </a:rPr>
              <a:t>For all energies</a:t>
            </a:r>
            <a:r>
              <a:rPr lang="en" sz="1200">
                <a:latin typeface="Lato"/>
                <a:ea typeface="Lato"/>
                <a:cs typeface="Lato"/>
                <a:sym typeface="Lato"/>
              </a:rPr>
              <a:t>, the neutron detection efficiency is ~100% with planned ZDC </a:t>
            </a:r>
            <a:endParaRPr sz="1200">
              <a:solidFill>
                <a:srgbClr val="38761D"/>
              </a:solidFill>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u="sng">
                <a:latin typeface="Lato"/>
                <a:ea typeface="Lato"/>
                <a:cs typeface="Lato"/>
                <a:sym typeface="Lato"/>
              </a:rPr>
              <a:t>Lower energies </a:t>
            </a:r>
            <a:r>
              <a:rPr lang="en" sz="1200">
                <a:latin typeface="Lato"/>
                <a:ea typeface="Lato"/>
                <a:cs typeface="Lato"/>
                <a:sym typeface="Lato"/>
              </a:rPr>
              <a:t>[5 on 41, 5 on 100],</a:t>
            </a:r>
            <a:r>
              <a:rPr lang="en" sz="1200">
                <a:solidFill>
                  <a:srgbClr val="38761D"/>
                </a:solidFill>
                <a:latin typeface="Lato"/>
                <a:ea typeface="Lato"/>
                <a:cs typeface="Lato"/>
                <a:sym typeface="Lato"/>
              </a:rPr>
              <a:t> </a:t>
            </a:r>
            <a:r>
              <a:rPr lang="en" sz="1200" b="1">
                <a:latin typeface="Lato"/>
                <a:ea typeface="Lato"/>
                <a:cs typeface="Lato"/>
                <a:sym typeface="Lato"/>
              </a:rPr>
              <a:t>require at least</a:t>
            </a:r>
            <a:r>
              <a:rPr lang="en" sz="1200" b="1">
                <a:solidFill>
                  <a:srgbClr val="FF0000"/>
                </a:solidFill>
                <a:latin typeface="Lato"/>
                <a:ea typeface="Lato"/>
                <a:cs typeface="Lato"/>
                <a:sym typeface="Lato"/>
              </a:rPr>
              <a:t> 60cmx60cm </a:t>
            </a:r>
            <a:r>
              <a:rPr lang="en" sz="1200" b="1">
                <a:latin typeface="Lato"/>
                <a:ea typeface="Lato"/>
                <a:cs typeface="Lato"/>
                <a:sym typeface="Lato"/>
              </a:rPr>
              <a:t>size</a:t>
            </a:r>
            <a:r>
              <a:rPr lang="en" sz="1200">
                <a:latin typeface="Lato"/>
                <a:ea typeface="Lato"/>
                <a:cs typeface="Lato"/>
                <a:sym typeface="Lato"/>
              </a:rPr>
              <a:t> to access wider range of energies </a:t>
            </a:r>
            <a:endParaRPr sz="1200">
              <a:solidFill>
                <a:srgbClr val="38761D"/>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a:latin typeface="Lato"/>
                <a:ea typeface="Lato"/>
                <a:cs typeface="Lato"/>
                <a:sym typeface="Lato"/>
              </a:rPr>
              <a:t>For </a:t>
            </a:r>
            <a:r>
              <a:rPr lang="en">
                <a:solidFill>
                  <a:srgbClr val="0000FF"/>
                </a:solidFill>
                <a:latin typeface="Lato"/>
                <a:ea typeface="Lato"/>
                <a:cs typeface="Lato"/>
                <a:sym typeface="Lato"/>
              </a:rPr>
              <a:t>𝜋</a:t>
            </a:r>
            <a:r>
              <a:rPr lang="en" baseline="30000">
                <a:solidFill>
                  <a:srgbClr val="0000FF"/>
                </a:solidFill>
                <a:latin typeface="Lato"/>
                <a:ea typeface="Lato"/>
                <a:cs typeface="Lato"/>
                <a:sym typeface="Lato"/>
              </a:rPr>
              <a:t>+</a:t>
            </a:r>
            <a:r>
              <a:rPr lang="en">
                <a:solidFill>
                  <a:srgbClr val="0000FF"/>
                </a:solidFill>
                <a:latin typeface="Lato"/>
                <a:ea typeface="Lato"/>
                <a:cs typeface="Lato"/>
                <a:sym typeface="Lato"/>
              </a:rPr>
              <a:t>/n</a:t>
            </a:r>
            <a:r>
              <a:rPr lang="en">
                <a:latin typeface="Lato"/>
                <a:ea typeface="Lato"/>
                <a:cs typeface="Lato"/>
                <a:sym typeface="Lato"/>
              </a:rPr>
              <a:t> and </a:t>
            </a:r>
            <a:r>
              <a:rPr lang="en">
                <a:solidFill>
                  <a:srgbClr val="FF9900"/>
                </a:solidFill>
                <a:latin typeface="Lato"/>
                <a:ea typeface="Lato"/>
                <a:cs typeface="Lato"/>
                <a:sym typeface="Lato"/>
              </a:rPr>
              <a:t>K</a:t>
            </a:r>
            <a:r>
              <a:rPr lang="en" baseline="30000">
                <a:solidFill>
                  <a:srgbClr val="FF9900"/>
                </a:solidFill>
                <a:latin typeface="Lato"/>
                <a:ea typeface="Lato"/>
                <a:cs typeface="Lato"/>
                <a:sym typeface="Lato"/>
              </a:rPr>
              <a:t>+</a:t>
            </a:r>
            <a:r>
              <a:rPr lang="en">
                <a:solidFill>
                  <a:srgbClr val="FF9900"/>
                </a:solidFill>
                <a:latin typeface="Lato"/>
                <a:ea typeface="Lato"/>
                <a:cs typeface="Lato"/>
                <a:sym typeface="Lato"/>
              </a:rPr>
              <a:t>/Λ</a:t>
            </a:r>
            <a:r>
              <a:rPr lang="en">
                <a:latin typeface="Lato"/>
                <a:ea typeface="Lato"/>
                <a:cs typeface="Lato"/>
                <a:sym typeface="Lato"/>
              </a:rPr>
              <a:t>…</a:t>
            </a:r>
            <a:endParaRPr>
              <a:latin typeface="Lato"/>
              <a:ea typeface="Lato"/>
              <a:cs typeface="Lato"/>
              <a:sym typeface="Lato"/>
            </a:endParaRPr>
          </a:p>
          <a:p>
            <a:pPr marL="914400" lvl="1" indent="-317500" algn="l" rtl="0">
              <a:lnSpc>
                <a:spcPct val="115000"/>
              </a:lnSpc>
              <a:spcBef>
                <a:spcPts val="0"/>
              </a:spcBef>
              <a:spcAft>
                <a:spcPts val="0"/>
              </a:spcAft>
              <a:buClr>
                <a:srgbClr val="000000"/>
              </a:buClr>
              <a:buSzPts val="1400"/>
              <a:buFont typeface="Lato"/>
              <a:buChar char="○"/>
            </a:pPr>
            <a:r>
              <a:rPr lang="en" sz="1200" u="sng">
                <a:latin typeface="Lato"/>
                <a:ea typeface="Lato"/>
                <a:cs typeface="Lato"/>
                <a:sym typeface="Lato"/>
              </a:rPr>
              <a:t>All energies</a:t>
            </a:r>
            <a:r>
              <a:rPr lang="en" sz="1200">
                <a:latin typeface="Lato"/>
                <a:ea typeface="Lato"/>
                <a:cs typeface="Lato"/>
                <a:sym typeface="Lato"/>
              </a:rPr>
              <a:t> need good ZDC angular resolution for the required t resolution</a:t>
            </a:r>
            <a:endParaRPr sz="1200">
              <a:latin typeface="Lato"/>
              <a:ea typeface="Lato"/>
              <a:cs typeface="Lato"/>
              <a:sym typeface="Lato"/>
            </a:endParaRPr>
          </a:p>
          <a:p>
            <a:pPr marL="914400" lvl="1" indent="-304800" algn="l" rtl="0">
              <a:lnSpc>
                <a:spcPct val="115000"/>
              </a:lnSpc>
              <a:spcBef>
                <a:spcPts val="0"/>
              </a:spcBef>
              <a:spcAft>
                <a:spcPts val="0"/>
              </a:spcAft>
              <a:buClr>
                <a:schemeClr val="accent1"/>
              </a:buClr>
              <a:buSzPts val="1200"/>
              <a:buFont typeface="Lato"/>
              <a:buChar char="○"/>
            </a:pPr>
            <a:r>
              <a:rPr lang="en" sz="1200" u="sng">
                <a:latin typeface="Lato"/>
                <a:ea typeface="Lato"/>
                <a:cs typeface="Lato"/>
                <a:sym typeface="Lato"/>
              </a:rPr>
              <a:t>High energies [10 on 100, 10 on 135, 18 on 275] </a:t>
            </a:r>
            <a:r>
              <a:rPr lang="en" sz="1200" b="1">
                <a:latin typeface="Lato"/>
                <a:ea typeface="Lato"/>
                <a:cs typeface="Lato"/>
                <a:sym typeface="Lato"/>
              </a:rPr>
              <a:t>require resolution of </a:t>
            </a:r>
            <a:r>
              <a:rPr lang="en" sz="1200" b="1">
                <a:solidFill>
                  <a:srgbClr val="FF0000"/>
                </a:solidFill>
                <a:latin typeface="Lato"/>
                <a:ea typeface="Lato"/>
                <a:cs typeface="Lato"/>
                <a:sym typeface="Lato"/>
              </a:rPr>
              <a:t>1 cm or less</a:t>
            </a:r>
            <a:endParaRPr sz="1200" b="1">
              <a:solidFill>
                <a:srgbClr val="FF0000"/>
              </a:solidFill>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Char char="●"/>
            </a:pPr>
            <a:r>
              <a:rPr lang="en">
                <a:solidFill>
                  <a:srgbClr val="FF9900"/>
                </a:solidFill>
                <a:latin typeface="Lato"/>
                <a:ea typeface="Lato"/>
                <a:cs typeface="Lato"/>
                <a:sym typeface="Lato"/>
              </a:rPr>
              <a:t>K</a:t>
            </a:r>
            <a:r>
              <a:rPr lang="en" baseline="30000">
                <a:solidFill>
                  <a:srgbClr val="FF9900"/>
                </a:solidFill>
                <a:latin typeface="Lato"/>
                <a:ea typeface="Lato"/>
                <a:cs typeface="Lato"/>
                <a:sym typeface="Lato"/>
              </a:rPr>
              <a:t>+</a:t>
            </a:r>
            <a:r>
              <a:rPr lang="en">
                <a:solidFill>
                  <a:srgbClr val="FF9900"/>
                </a:solidFill>
                <a:latin typeface="Lato"/>
                <a:ea typeface="Lato"/>
                <a:cs typeface="Lato"/>
                <a:sym typeface="Lato"/>
              </a:rPr>
              <a:t>/Λ</a:t>
            </a:r>
            <a:r>
              <a:rPr lang="en">
                <a:latin typeface="Lato"/>
                <a:ea typeface="Lato"/>
                <a:cs typeface="Lato"/>
                <a:sym typeface="Lato"/>
              </a:rPr>
              <a:t> benefits from </a:t>
            </a:r>
            <a:r>
              <a:rPr lang="en" u="sng">
                <a:latin typeface="Lato"/>
                <a:ea typeface="Lato"/>
                <a:cs typeface="Lato"/>
                <a:sym typeface="Lato"/>
              </a:rPr>
              <a:t>low energies</a:t>
            </a:r>
            <a:r>
              <a:rPr lang="en">
                <a:latin typeface="Lato"/>
                <a:ea typeface="Lato"/>
                <a:cs typeface="Lato"/>
                <a:sym typeface="Lato"/>
              </a:rPr>
              <a:t> </a:t>
            </a:r>
            <a:r>
              <a:rPr lang="en" sz="1200">
                <a:latin typeface="Lato"/>
                <a:ea typeface="Lato"/>
                <a:cs typeface="Lato"/>
                <a:sym typeface="Lato"/>
              </a:rPr>
              <a:t>[5 on 41, 5 on 100]</a:t>
            </a:r>
            <a:r>
              <a:rPr lang="en">
                <a:latin typeface="Lato"/>
                <a:ea typeface="Lato"/>
                <a:cs typeface="Lato"/>
                <a:sym typeface="Lato"/>
              </a:rPr>
              <a:t> and also need…</a:t>
            </a:r>
            <a:endParaRPr>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Λ → n+𝜋</a:t>
            </a:r>
            <a:r>
              <a:rPr lang="en" sz="1200" baseline="30000">
                <a:latin typeface="Lato"/>
                <a:ea typeface="Lato"/>
                <a:cs typeface="Lato"/>
                <a:sym typeface="Lato"/>
              </a:rPr>
              <a:t>0 </a:t>
            </a:r>
            <a:r>
              <a:rPr lang="en" sz="1200">
                <a:latin typeface="Lato"/>
                <a:ea typeface="Lato"/>
                <a:cs typeface="Lato"/>
                <a:sym typeface="Lato"/>
              </a:rPr>
              <a:t>: additional high-res/granularity</a:t>
            </a:r>
            <a:endParaRPr sz="1200">
              <a:latin typeface="Lato"/>
              <a:ea typeface="Lato"/>
              <a:cs typeface="Lato"/>
              <a:sym typeface="Lato"/>
            </a:endParaRPr>
          </a:p>
          <a:p>
            <a:pPr marL="1371600" lvl="2" indent="-304800" algn="l" rtl="0">
              <a:lnSpc>
                <a:spcPct val="115000"/>
              </a:lnSpc>
              <a:spcBef>
                <a:spcPts val="0"/>
              </a:spcBef>
              <a:spcAft>
                <a:spcPts val="0"/>
              </a:spcAft>
              <a:buClr>
                <a:srgbClr val="000000"/>
              </a:buClr>
              <a:buSzPts val="1200"/>
              <a:buFont typeface="Lato"/>
              <a:buChar char="■"/>
            </a:pPr>
            <a:r>
              <a:rPr lang="en" sz="1200" b="1">
                <a:solidFill>
                  <a:srgbClr val="FF0000"/>
                </a:solidFill>
                <a:latin typeface="Lato"/>
                <a:ea typeface="Lato"/>
                <a:cs typeface="Lato"/>
                <a:sym typeface="Lato"/>
              </a:rPr>
              <a:t>EMCal+tracking</a:t>
            </a:r>
            <a:r>
              <a:rPr lang="en" sz="1200" b="1">
                <a:latin typeface="Lato"/>
                <a:ea typeface="Lato"/>
                <a:cs typeface="Lato"/>
                <a:sym typeface="Lato"/>
              </a:rPr>
              <a:t> before ZDC </a:t>
            </a:r>
            <a:r>
              <a:rPr lang="en" sz="1200">
                <a:latin typeface="Lato"/>
                <a:ea typeface="Lato"/>
                <a:cs typeface="Lato"/>
                <a:sym typeface="Lato"/>
              </a:rPr>
              <a:t>(seems doable)</a:t>
            </a:r>
            <a:endParaRPr sz="1200">
              <a:latin typeface="Lato"/>
              <a:ea typeface="Lato"/>
              <a:cs typeface="Lato"/>
              <a:sym typeface="Lato"/>
            </a:endParaRPr>
          </a:p>
          <a:p>
            <a:pPr marL="914400" lvl="1"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Λ → p+𝜋</a:t>
            </a:r>
            <a:r>
              <a:rPr lang="en" sz="1200" baseline="30000">
                <a:latin typeface="Lato"/>
                <a:ea typeface="Lato"/>
                <a:cs typeface="Lato"/>
                <a:sym typeface="Lato"/>
              </a:rPr>
              <a:t>-</a:t>
            </a:r>
            <a:r>
              <a:rPr lang="en" sz="1200">
                <a:latin typeface="Lato"/>
                <a:ea typeface="Lato"/>
                <a:cs typeface="Lato"/>
                <a:sym typeface="Lato"/>
              </a:rPr>
              <a:t> : additional trackers/veto in opposite charge direction on path to ZDC (more challenging)</a:t>
            </a:r>
            <a:endParaRPr sz="1200">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Char char="●"/>
            </a:pPr>
            <a:r>
              <a:rPr lang="en">
                <a:solidFill>
                  <a:srgbClr val="FF0000"/>
                </a:solidFill>
                <a:latin typeface="Lato"/>
                <a:ea typeface="Lato"/>
                <a:cs typeface="Lato"/>
                <a:sym typeface="Lato"/>
              </a:rPr>
              <a:t>[In progress]</a:t>
            </a:r>
            <a:r>
              <a:rPr lang="en">
                <a:latin typeface="Lato"/>
                <a:ea typeface="Lato"/>
                <a:cs typeface="Lato"/>
                <a:sym typeface="Lato"/>
              </a:rPr>
              <a:t> Good hadronic calorimetry to obtain good x resolution at large x</a:t>
            </a:r>
            <a:endParaRPr>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Char char="●"/>
            </a:pPr>
            <a:r>
              <a:rPr lang="en">
                <a:latin typeface="Lato"/>
                <a:ea typeface="Lato"/>
                <a:cs typeface="Lato"/>
                <a:sym typeface="Lato"/>
              </a:rPr>
              <a:t>Next goal is a similar analysis for the 2</a:t>
            </a:r>
            <a:r>
              <a:rPr lang="en" baseline="30000">
                <a:latin typeface="Lato"/>
                <a:ea typeface="Lato"/>
                <a:cs typeface="Lato"/>
                <a:sym typeface="Lato"/>
              </a:rPr>
              <a:t>nd</a:t>
            </a:r>
            <a:r>
              <a:rPr lang="en">
                <a:latin typeface="Lato"/>
                <a:ea typeface="Lato"/>
                <a:cs typeface="Lato"/>
                <a:sym typeface="Lato"/>
              </a:rPr>
              <a:t> IR</a:t>
            </a:r>
            <a:endParaRPr>
              <a:latin typeface="Lato"/>
              <a:ea typeface="Lato"/>
              <a:cs typeface="Lato"/>
              <a:sym typeface="Lato"/>
            </a:endParaRPr>
          </a:p>
        </p:txBody>
      </p:sp>
      <p:sp>
        <p:nvSpPr>
          <p:cNvPr id="460" name="Google Shape;460;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2"/>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F</a:t>
            </a:r>
            <a:r>
              <a:rPr lang="en" baseline="-25000"/>
              <a:t>2</a:t>
            </a:r>
            <a:r>
              <a:rPr lang="en" baseline="30000"/>
              <a:t>𝜋</a:t>
            </a:r>
            <a:r>
              <a:rPr lang="en"/>
              <a:t> projections</a:t>
            </a:r>
            <a:endParaRPr/>
          </a:p>
        </p:txBody>
      </p:sp>
      <p:sp>
        <p:nvSpPr>
          <p:cNvPr id="466" name="Google Shape;466;p42"/>
          <p:cNvSpPr txBox="1">
            <a:spLocks noGrp="1"/>
          </p:cNvSpPr>
          <p:nvPr>
            <p:ph type="body" idx="1"/>
          </p:nvPr>
        </p:nvSpPr>
        <p:spPr>
          <a:xfrm>
            <a:off x="729450" y="1313325"/>
            <a:ext cx="76887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Only ZEUS parameterization for F</a:t>
            </a:r>
            <a:r>
              <a:rPr lang="en" sz="1600" baseline="-25000">
                <a:solidFill>
                  <a:srgbClr val="000000"/>
                </a:solidFill>
              </a:rPr>
              <a:t>2</a:t>
            </a:r>
            <a:r>
              <a:rPr lang="en" sz="1600" baseline="30000">
                <a:solidFill>
                  <a:srgbClr val="000000"/>
                </a:solidFill>
              </a:rPr>
              <a:t>𝜋</a:t>
            </a:r>
            <a:r>
              <a:rPr lang="en" sz="1600">
                <a:solidFill>
                  <a:srgbClr val="000000"/>
                </a:solidFill>
              </a:rPr>
              <a:t> is currently implemented</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next step would be checking with other pion SF parameterizations</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parameterizations depend on how pion SF is </a:t>
            </a:r>
            <a:r>
              <a:rPr lang="en" sz="1400">
                <a:solidFill>
                  <a:srgbClr val="FF0000"/>
                </a:solidFill>
              </a:rPr>
              <a:t>regulated</a:t>
            </a:r>
            <a:endParaRPr sz="1400">
              <a:solidFill>
                <a:srgbClr val="FF0000"/>
              </a:solidFill>
            </a:endParaRPr>
          </a:p>
          <a:p>
            <a:pPr marL="914400" lvl="1" indent="-317500" algn="l" rtl="0">
              <a:spcBef>
                <a:spcPts val="0"/>
              </a:spcBef>
              <a:spcAft>
                <a:spcPts val="0"/>
              </a:spcAft>
              <a:buClr>
                <a:srgbClr val="000000"/>
              </a:buClr>
              <a:buSzPts val="1400"/>
              <a:buChar char="○"/>
            </a:pPr>
            <a:r>
              <a:rPr lang="en" sz="1400">
                <a:solidFill>
                  <a:srgbClr val="000000"/>
                </a:solidFill>
              </a:rPr>
              <a:t>varying theory inputs for models and checking how they fit MC pseudo-data</a:t>
            </a:r>
            <a:endParaRPr sz="14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Goal is to achieve more </a:t>
            </a:r>
            <a:r>
              <a:rPr lang="en" sz="1600">
                <a:solidFill>
                  <a:srgbClr val="FF0000"/>
                </a:solidFill>
              </a:rPr>
              <a:t>comprehensive control/quantification</a:t>
            </a:r>
            <a:r>
              <a:rPr lang="en" sz="1600">
                <a:solidFill>
                  <a:srgbClr val="000000"/>
                </a:solidFill>
              </a:rPr>
              <a:t> of theory/model uncertainties</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explore </a:t>
            </a:r>
            <a:r>
              <a:rPr lang="en" sz="1400">
                <a:solidFill>
                  <a:srgbClr val="FF0000"/>
                </a:solidFill>
              </a:rPr>
              <a:t>limitations</a:t>
            </a:r>
            <a:r>
              <a:rPr lang="en" sz="1400">
                <a:solidFill>
                  <a:srgbClr val="000000"/>
                </a:solidFill>
              </a:rPr>
              <a:t> of Sullivan and single-pion exchange framework</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implement additional contributions; e.g., Regge-theoretic modes</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these uncertainties are entangled in simulations with the pion structure function (PDF) errors; the combined theory uncertainty must be mapped</a:t>
            </a:r>
            <a:endParaRPr sz="1600">
              <a:solidFill>
                <a:srgbClr val="000000"/>
              </a:solidFill>
            </a:endParaRPr>
          </a:p>
          <a:p>
            <a:pPr marL="0" lvl="0" indent="0" algn="l" rtl="0">
              <a:spcBef>
                <a:spcPts val="1000"/>
              </a:spcBef>
              <a:spcAft>
                <a:spcPts val="1600"/>
              </a:spcAft>
              <a:buNone/>
            </a:pPr>
            <a:endParaRPr/>
          </a:p>
        </p:txBody>
      </p:sp>
      <p:sp>
        <p:nvSpPr>
          <p:cNvPr id="467" name="Google Shape;467;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the Pion and Kaon Structure</a:t>
            </a:r>
            <a:endParaRPr/>
          </a:p>
        </p:txBody>
      </p:sp>
      <p:sp>
        <p:nvSpPr>
          <p:cNvPr id="110" name="Google Shape;110;p16"/>
          <p:cNvSpPr txBox="1">
            <a:spLocks noGrp="1"/>
          </p:cNvSpPr>
          <p:nvPr>
            <p:ph type="body" idx="1"/>
          </p:nvPr>
        </p:nvSpPr>
        <p:spPr>
          <a:xfrm>
            <a:off x="653250" y="1237125"/>
            <a:ext cx="46929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At </a:t>
            </a:r>
            <a:r>
              <a:rPr lang="en" sz="1600">
                <a:solidFill>
                  <a:srgbClr val="FF0000"/>
                </a:solidFill>
              </a:rPr>
              <a:t>low -t</a:t>
            </a:r>
            <a:r>
              <a:rPr lang="en" sz="1600">
                <a:solidFill>
                  <a:srgbClr val="000000"/>
                </a:solidFill>
              </a:rPr>
              <a:t> values, the cross-section displays behavior characteristic of meson pole dominance</a:t>
            </a:r>
            <a:endParaRPr sz="1600">
              <a:solidFill>
                <a:srgbClr val="000000"/>
              </a:solidFill>
            </a:endParaRPr>
          </a:p>
          <a:p>
            <a:pPr marL="914400" lvl="1" indent="-330200" algn="l" rtl="0">
              <a:spcBef>
                <a:spcPts val="0"/>
              </a:spcBef>
              <a:spcAft>
                <a:spcPts val="0"/>
              </a:spcAft>
              <a:buClr>
                <a:srgbClr val="000000"/>
              </a:buClr>
              <a:buSzPts val="1600"/>
              <a:buFont typeface="Arial"/>
              <a:buChar char="○"/>
            </a:pPr>
            <a:r>
              <a:rPr lang="en" sz="1600">
                <a:solidFill>
                  <a:srgbClr val="000000"/>
                </a:solidFill>
              </a:rPr>
              <a:t>Using the </a:t>
            </a:r>
            <a:r>
              <a:rPr lang="en" sz="1600">
                <a:solidFill>
                  <a:srgbClr val="FF0000"/>
                </a:solidFill>
              </a:rPr>
              <a:t>Sullivan process</a:t>
            </a:r>
            <a:r>
              <a:rPr lang="en" sz="1600">
                <a:solidFill>
                  <a:srgbClr val="000000"/>
                </a:solidFill>
              </a:rPr>
              <a:t> can provide reliable access to a meson target in this region</a:t>
            </a:r>
            <a:endParaRPr sz="1600">
              <a:solidFill>
                <a:srgbClr val="000000"/>
              </a:solidFill>
            </a:endParaRPr>
          </a:p>
          <a:p>
            <a:pPr marL="457200" lvl="0" indent="-330200" algn="l" rtl="0">
              <a:spcBef>
                <a:spcPts val="0"/>
              </a:spcBef>
              <a:spcAft>
                <a:spcPts val="0"/>
              </a:spcAft>
              <a:buClr>
                <a:srgbClr val="000000"/>
              </a:buClr>
              <a:buSzPts val="1600"/>
              <a:buFont typeface="Arial"/>
              <a:buChar char="●"/>
            </a:pPr>
            <a:r>
              <a:rPr lang="en" sz="1600">
                <a:solidFill>
                  <a:srgbClr val="000000"/>
                </a:solidFill>
              </a:rPr>
              <a:t>Experimental studies over the last decade have given confidence in the electroproduction method yielding the </a:t>
            </a:r>
            <a:r>
              <a:rPr lang="en" sz="1600">
                <a:solidFill>
                  <a:srgbClr val="FF0000"/>
                </a:solidFill>
              </a:rPr>
              <a:t>physical pion form factor</a:t>
            </a:r>
            <a:endParaRPr sz="1600" baseline="30000">
              <a:solidFill>
                <a:srgbClr val="FF0000"/>
              </a:solidFill>
            </a:endParaRPr>
          </a:p>
          <a:p>
            <a:pPr marL="0" lvl="0" indent="0" algn="l" rtl="0">
              <a:spcBef>
                <a:spcPts val="1000"/>
              </a:spcBef>
              <a:spcAft>
                <a:spcPts val="1000"/>
              </a:spcAft>
              <a:buNone/>
            </a:pPr>
            <a:endParaRPr sz="1600">
              <a:solidFill>
                <a:srgbClr val="000000"/>
              </a:solidFill>
            </a:endParaRPr>
          </a:p>
        </p:txBody>
      </p:sp>
      <p:sp>
        <p:nvSpPr>
          <p:cNvPr id="111" name="Google Shape;111;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12" name="Google Shape;112;p16"/>
          <p:cNvSpPr txBox="1"/>
          <p:nvPr/>
        </p:nvSpPr>
        <p:spPr>
          <a:xfrm>
            <a:off x="5346150" y="4593050"/>
            <a:ext cx="3618000" cy="27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latin typeface="Lato"/>
                <a:ea typeface="Lato"/>
                <a:cs typeface="Lato"/>
                <a:sym typeface="Lato"/>
              </a:rPr>
              <a:t>Pion cloud can access a) Elastic FF b) PDF</a:t>
            </a:r>
            <a:endParaRPr sz="1200">
              <a:latin typeface="Lato"/>
              <a:ea typeface="Lato"/>
              <a:cs typeface="Lato"/>
              <a:sym typeface="Lato"/>
            </a:endParaRPr>
          </a:p>
          <a:p>
            <a:pPr marL="0" lvl="0" indent="0" algn="l" rtl="0">
              <a:lnSpc>
                <a:spcPct val="115000"/>
              </a:lnSpc>
              <a:spcBef>
                <a:spcPts val="0"/>
              </a:spcBef>
              <a:spcAft>
                <a:spcPts val="1600"/>
              </a:spcAft>
              <a:buNone/>
            </a:pPr>
            <a:r>
              <a:rPr lang="en" sz="800" i="1">
                <a:solidFill>
                  <a:srgbClr val="6AA84F"/>
                </a:solidFill>
                <a:latin typeface="Lato"/>
                <a:ea typeface="Lato"/>
                <a:cs typeface="Lato"/>
                <a:sym typeface="Lato"/>
              </a:rPr>
              <a:t>Arlene C. Aguilar, et al., Eur. Phy. J. A (2019) DOI:10.1140/epja/i2019-12885-0</a:t>
            </a:r>
            <a:endParaRPr sz="800">
              <a:solidFill>
                <a:srgbClr val="6AA84F"/>
              </a:solidFill>
              <a:latin typeface="Lato"/>
              <a:ea typeface="Lato"/>
              <a:cs typeface="Lato"/>
              <a:sym typeface="Lato"/>
            </a:endParaRPr>
          </a:p>
        </p:txBody>
      </p:sp>
      <p:pic>
        <p:nvPicPr>
          <p:cNvPr id="113" name="Google Shape;113;p16"/>
          <p:cNvPicPr preferRelativeResize="0"/>
          <p:nvPr/>
        </p:nvPicPr>
        <p:blipFill>
          <a:blip r:embed="rId3">
            <a:alphaModFix/>
          </a:blip>
          <a:stretch>
            <a:fillRect/>
          </a:stretch>
        </p:blipFill>
        <p:spPr>
          <a:xfrm>
            <a:off x="5793425" y="957900"/>
            <a:ext cx="2723458" cy="3482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F</a:t>
            </a:r>
            <a:r>
              <a:rPr lang="en" baseline="-25000"/>
              <a:t>2</a:t>
            </a:r>
            <a:r>
              <a:rPr lang="en" baseline="30000"/>
              <a:t>K</a:t>
            </a:r>
            <a:r>
              <a:rPr lang="en"/>
              <a:t> projections</a:t>
            </a:r>
            <a:endParaRPr/>
          </a:p>
        </p:txBody>
      </p:sp>
      <p:sp>
        <p:nvSpPr>
          <p:cNvPr id="473" name="Google Shape;473;p43"/>
          <p:cNvSpPr txBox="1">
            <a:spLocks noGrp="1"/>
          </p:cNvSpPr>
          <p:nvPr>
            <p:ph type="body" idx="1"/>
          </p:nvPr>
        </p:nvSpPr>
        <p:spPr>
          <a:xfrm>
            <a:off x="729450" y="1313325"/>
            <a:ext cx="82734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Goal is to extend to </a:t>
            </a:r>
            <a:r>
              <a:rPr lang="en" sz="1600">
                <a:solidFill>
                  <a:srgbClr val="FF0000"/>
                </a:solidFill>
              </a:rPr>
              <a:t>tagged kaon structure function</a:t>
            </a:r>
            <a:endParaRPr sz="1600">
              <a:solidFill>
                <a:srgbClr val="FF0000"/>
              </a:solidFill>
            </a:endParaRPr>
          </a:p>
          <a:p>
            <a:pPr marL="457200" lvl="0" indent="-330200" algn="l" rtl="0">
              <a:spcBef>
                <a:spcPts val="0"/>
              </a:spcBef>
              <a:spcAft>
                <a:spcPts val="0"/>
              </a:spcAft>
              <a:buClr>
                <a:srgbClr val="000000"/>
              </a:buClr>
              <a:buSzPts val="1600"/>
              <a:buChar char="●"/>
            </a:pPr>
            <a:r>
              <a:rPr lang="en" sz="1600">
                <a:solidFill>
                  <a:srgbClr val="000000"/>
                </a:solidFill>
              </a:rPr>
              <a:t>Very limited data on F</a:t>
            </a:r>
            <a:r>
              <a:rPr lang="en" sz="1600" baseline="-25000">
                <a:solidFill>
                  <a:srgbClr val="000000"/>
                </a:solidFill>
              </a:rPr>
              <a:t>2</a:t>
            </a:r>
            <a:r>
              <a:rPr lang="en" sz="1600" baseline="30000">
                <a:solidFill>
                  <a:srgbClr val="000000"/>
                </a:solidFill>
              </a:rPr>
              <a:t>K </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Kaon projected structure function data will be of </a:t>
            </a:r>
            <a:r>
              <a:rPr lang="en" sz="1600">
                <a:solidFill>
                  <a:srgbClr val="FF0000"/>
                </a:solidFill>
              </a:rPr>
              <a:t>similar quality</a:t>
            </a:r>
            <a:r>
              <a:rPr lang="en" sz="1600">
                <a:solidFill>
                  <a:srgbClr val="000000"/>
                </a:solidFill>
              </a:rPr>
              <a:t> as the projected pion structure function data for the small-t geometric forward particle detection acceptances at EIC - studies in progress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To determine projected kaon structure function data from pion structure function projections</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one method...scale the pion to the kaon case with the </a:t>
            </a:r>
            <a:r>
              <a:rPr lang="en" sz="1400">
                <a:solidFill>
                  <a:srgbClr val="FF0000"/>
                </a:solidFill>
              </a:rPr>
              <a:t>coupling constants</a:t>
            </a:r>
            <a:r>
              <a:rPr lang="en" sz="1400">
                <a:solidFill>
                  <a:srgbClr val="000000"/>
                </a:solidFill>
              </a:rPr>
              <a:t> while taking the </a:t>
            </a:r>
            <a:r>
              <a:rPr lang="en" sz="1400">
                <a:solidFill>
                  <a:srgbClr val="FF0000"/>
                </a:solidFill>
              </a:rPr>
              <a:t>geometric detection efficiencies</a:t>
            </a:r>
            <a:r>
              <a:rPr lang="en" sz="1400">
                <a:solidFill>
                  <a:srgbClr val="000000"/>
                </a:solidFill>
              </a:rPr>
              <a:t> into account</a:t>
            </a:r>
            <a:endParaRPr sz="1600">
              <a:solidFill>
                <a:srgbClr val="000000"/>
              </a:solidFill>
            </a:endParaRPr>
          </a:p>
        </p:txBody>
      </p:sp>
      <p:sp>
        <p:nvSpPr>
          <p:cNvPr id="474" name="Google Shape;474;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475" name="Google Shape;475;p43"/>
          <p:cNvPicPr preferRelativeResize="0"/>
          <p:nvPr/>
        </p:nvPicPr>
        <p:blipFill>
          <a:blip r:embed="rId3">
            <a:alphaModFix/>
          </a:blip>
          <a:stretch>
            <a:fillRect/>
          </a:stretch>
        </p:blipFill>
        <p:spPr>
          <a:xfrm>
            <a:off x="3088763" y="3974925"/>
            <a:ext cx="3554767" cy="863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4"/>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t>
            </a:r>
            <a:endParaRPr/>
          </a:p>
        </p:txBody>
      </p:sp>
      <p:sp>
        <p:nvSpPr>
          <p:cNvPr id="481" name="Google Shape;481;p44"/>
          <p:cNvSpPr txBox="1">
            <a:spLocks noGrp="1"/>
          </p:cNvSpPr>
          <p:nvPr>
            <p:ph type="body" idx="1"/>
          </p:nvPr>
        </p:nvSpPr>
        <p:spPr>
          <a:xfrm>
            <a:off x="653250" y="1160925"/>
            <a:ext cx="83556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AutoNum type="arabicPeriod"/>
            </a:pPr>
            <a:r>
              <a:rPr lang="en" sz="1400">
                <a:solidFill>
                  <a:srgbClr val="000000"/>
                </a:solidFill>
              </a:rPr>
              <a:t>Produced initial physics deliverables, physics objects, and kinematic plots/coverage</a:t>
            </a:r>
            <a:endParaRPr sz="14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Physics deliverables: 𝜋/K structure function plots, 𝜋 form factor plot</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Physics objects: </a:t>
            </a:r>
            <a:endParaRPr sz="1200">
              <a:solidFill>
                <a:srgbClr val="000000"/>
              </a:solidFill>
            </a:endParaRPr>
          </a:p>
          <a:p>
            <a:pPr marL="1371600" lvl="2" indent="-304800" algn="l" rtl="0">
              <a:spcBef>
                <a:spcPts val="0"/>
              </a:spcBef>
              <a:spcAft>
                <a:spcPts val="0"/>
              </a:spcAft>
              <a:buClr>
                <a:srgbClr val="000000"/>
              </a:buClr>
              <a:buSzPts val="1200"/>
              <a:buChar char="○"/>
            </a:pPr>
            <a:r>
              <a:rPr lang="en" sz="1200">
                <a:solidFill>
                  <a:srgbClr val="000000"/>
                </a:solidFill>
              </a:rPr>
              <a:t>scattered electron</a:t>
            </a:r>
            <a:endParaRPr sz="1200">
              <a:solidFill>
                <a:srgbClr val="000000"/>
              </a:solidFill>
            </a:endParaRPr>
          </a:p>
          <a:p>
            <a:pPr marL="1371600" lvl="2" indent="-304800" algn="l" rtl="0">
              <a:spcBef>
                <a:spcPts val="0"/>
              </a:spcBef>
              <a:spcAft>
                <a:spcPts val="0"/>
              </a:spcAft>
              <a:buClr>
                <a:srgbClr val="FF9900"/>
              </a:buClr>
              <a:buSzPts val="1200"/>
              <a:buChar char="○"/>
            </a:pPr>
            <a:r>
              <a:rPr lang="en" sz="1200">
                <a:solidFill>
                  <a:srgbClr val="FF9900"/>
                </a:solidFill>
              </a:rPr>
              <a:t>Measure 𝜋 and tagged neutron (𝜋 form factor)</a:t>
            </a:r>
            <a:endParaRPr sz="1200">
              <a:solidFill>
                <a:srgbClr val="FF9900"/>
              </a:solidFill>
            </a:endParaRPr>
          </a:p>
          <a:p>
            <a:pPr marL="1371600" lvl="2" indent="-304800" algn="l" rtl="0">
              <a:spcBef>
                <a:spcPts val="0"/>
              </a:spcBef>
              <a:spcAft>
                <a:spcPts val="0"/>
              </a:spcAft>
              <a:buClr>
                <a:srgbClr val="FF9900"/>
              </a:buClr>
              <a:buSzPts val="1200"/>
              <a:buChar char="○"/>
            </a:pPr>
            <a:r>
              <a:rPr lang="en" sz="1200">
                <a:solidFill>
                  <a:srgbClr val="FF9900"/>
                </a:solidFill>
              </a:rPr>
              <a:t>Measure “X” and tagged neutron (𝜋 structure function)</a:t>
            </a:r>
            <a:endParaRPr sz="1200">
              <a:solidFill>
                <a:srgbClr val="FF9900"/>
              </a:solidFill>
            </a:endParaRPr>
          </a:p>
          <a:p>
            <a:pPr marL="1371600" lvl="2" indent="-304800" algn="l" rtl="0">
              <a:spcBef>
                <a:spcPts val="0"/>
              </a:spcBef>
              <a:spcAft>
                <a:spcPts val="0"/>
              </a:spcAft>
              <a:buClr>
                <a:srgbClr val="0000FF"/>
              </a:buClr>
              <a:buSzPts val="1200"/>
              <a:buChar char="○"/>
            </a:pPr>
            <a:r>
              <a:rPr lang="en" sz="1200">
                <a:solidFill>
                  <a:srgbClr val="0000FF"/>
                </a:solidFill>
              </a:rPr>
              <a:t>Measure “X” and tagged Λ/Σ (K structure function)</a:t>
            </a:r>
            <a:endParaRPr sz="1400">
              <a:solidFill>
                <a:srgbClr val="000000"/>
              </a:solidFill>
            </a:endParaRPr>
          </a:p>
          <a:p>
            <a:pPr marL="457200" lvl="0" indent="-317500" algn="l" rtl="0">
              <a:spcBef>
                <a:spcPts val="1000"/>
              </a:spcBef>
              <a:spcAft>
                <a:spcPts val="0"/>
              </a:spcAft>
              <a:buClr>
                <a:srgbClr val="000000"/>
              </a:buClr>
              <a:buSzPts val="1400"/>
              <a:buAutoNum type="arabicPeriod"/>
            </a:pPr>
            <a:r>
              <a:rPr lang="en" sz="1400">
                <a:solidFill>
                  <a:srgbClr val="000000"/>
                </a:solidFill>
              </a:rPr>
              <a:t>Evaluated with simulations detector performance/requirements</a:t>
            </a:r>
            <a:endParaRPr sz="14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Standard detection requirements</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FF9900"/>
                </a:solidFill>
              </a:rPr>
              <a:t>For the tagged neutron at </a:t>
            </a:r>
            <a:r>
              <a:rPr lang="en" sz="1200" u="sng">
                <a:solidFill>
                  <a:srgbClr val="FF9900"/>
                </a:solidFill>
              </a:rPr>
              <a:t>all energies</a:t>
            </a:r>
            <a:r>
              <a:rPr lang="en" sz="1200">
                <a:solidFill>
                  <a:srgbClr val="FF9900"/>
                </a:solidFill>
              </a:rPr>
              <a:t>: ~100% detection efficiency</a:t>
            </a:r>
            <a:endParaRPr sz="1200">
              <a:solidFill>
                <a:srgbClr val="FF9900"/>
              </a:solidFill>
            </a:endParaRPr>
          </a:p>
          <a:p>
            <a:pPr marL="1371600" lvl="2" indent="-304800" algn="l" rtl="0">
              <a:spcBef>
                <a:spcPts val="0"/>
              </a:spcBef>
              <a:spcAft>
                <a:spcPts val="0"/>
              </a:spcAft>
              <a:buClr>
                <a:srgbClr val="FF0000"/>
              </a:buClr>
              <a:buSzPts val="1200"/>
              <a:buChar char="○"/>
            </a:pPr>
            <a:r>
              <a:rPr lang="en" sz="1200" u="sng">
                <a:solidFill>
                  <a:srgbClr val="000000"/>
                </a:solidFill>
              </a:rPr>
              <a:t>Low energies</a:t>
            </a:r>
            <a:r>
              <a:rPr lang="en" sz="1200">
                <a:solidFill>
                  <a:srgbClr val="000000"/>
                </a:solidFill>
              </a:rPr>
              <a:t> [5 on 41, 5 on 100]</a:t>
            </a:r>
            <a:r>
              <a:rPr lang="en" sz="1200">
                <a:solidFill>
                  <a:srgbClr val="38761D"/>
                </a:solidFill>
              </a:rPr>
              <a:t> </a:t>
            </a:r>
            <a:r>
              <a:rPr lang="en" sz="1200" b="1">
                <a:solidFill>
                  <a:srgbClr val="000000"/>
                </a:solidFill>
              </a:rPr>
              <a:t>require at least</a:t>
            </a:r>
            <a:r>
              <a:rPr lang="en" sz="1200" b="1">
                <a:solidFill>
                  <a:srgbClr val="FF0000"/>
                </a:solidFill>
              </a:rPr>
              <a:t> 60cmx60cm </a:t>
            </a:r>
            <a:r>
              <a:rPr lang="en" sz="1200" b="1">
                <a:solidFill>
                  <a:srgbClr val="000000"/>
                </a:solidFill>
              </a:rPr>
              <a:t>size</a:t>
            </a:r>
            <a:r>
              <a:rPr lang="en" sz="1200">
                <a:solidFill>
                  <a:srgbClr val="000000"/>
                </a:solidFill>
              </a:rPr>
              <a:t> to access wider range of energies </a:t>
            </a:r>
            <a:endParaRPr sz="1200">
              <a:solidFill>
                <a:srgbClr val="FF9900"/>
              </a:solidFill>
            </a:endParaRPr>
          </a:p>
          <a:p>
            <a:pPr marL="1371600" lvl="2" indent="-304800" algn="l" rtl="0">
              <a:spcBef>
                <a:spcPts val="0"/>
              </a:spcBef>
              <a:spcAft>
                <a:spcPts val="0"/>
              </a:spcAft>
              <a:buClr>
                <a:srgbClr val="FF0000"/>
              </a:buClr>
              <a:buSzPts val="1200"/>
              <a:buChar char="○"/>
            </a:pPr>
            <a:r>
              <a:rPr lang="en" sz="1200" u="sng">
                <a:solidFill>
                  <a:srgbClr val="000000"/>
                </a:solidFill>
              </a:rPr>
              <a:t>High energies [10 on 100, 10 on 135, 18 on 275]</a:t>
            </a:r>
            <a:r>
              <a:rPr lang="en" sz="1200">
                <a:solidFill>
                  <a:srgbClr val="000000"/>
                </a:solidFill>
              </a:rPr>
              <a:t> </a:t>
            </a:r>
            <a:r>
              <a:rPr lang="en" sz="1200" b="1">
                <a:solidFill>
                  <a:srgbClr val="000000"/>
                </a:solidFill>
              </a:rPr>
              <a:t>requires resolution of </a:t>
            </a:r>
            <a:r>
              <a:rPr lang="en" sz="1200" b="1">
                <a:solidFill>
                  <a:srgbClr val="FF0000"/>
                </a:solidFill>
              </a:rPr>
              <a:t>1 cm or less</a:t>
            </a:r>
            <a:endParaRPr sz="1200" b="1">
              <a:solidFill>
                <a:srgbClr val="FF0000"/>
              </a:solidFill>
            </a:endParaRPr>
          </a:p>
          <a:p>
            <a:pPr marL="914400" lvl="1" indent="-304800" algn="l" rtl="0">
              <a:spcBef>
                <a:spcPts val="0"/>
              </a:spcBef>
              <a:spcAft>
                <a:spcPts val="0"/>
              </a:spcAft>
              <a:buClr>
                <a:srgbClr val="000000"/>
              </a:buClr>
              <a:buSzPts val="1200"/>
              <a:buChar char="●"/>
            </a:pPr>
            <a:r>
              <a:rPr lang="en" sz="1200">
                <a:solidFill>
                  <a:srgbClr val="0000FF"/>
                </a:solidFill>
              </a:rPr>
              <a:t>For measuring the tagged Λ benefits from </a:t>
            </a:r>
            <a:r>
              <a:rPr lang="en" sz="1200" u="sng">
                <a:solidFill>
                  <a:srgbClr val="0000FF"/>
                </a:solidFill>
              </a:rPr>
              <a:t>low energies</a:t>
            </a:r>
            <a:r>
              <a:rPr lang="en" sz="1200">
                <a:solidFill>
                  <a:srgbClr val="0000FF"/>
                </a:solidFill>
              </a:rPr>
              <a:t> [5 on 41, 5 on 100] and needs...</a:t>
            </a:r>
            <a:endParaRPr sz="1200">
              <a:solidFill>
                <a:srgbClr val="0000FF"/>
              </a:solidFill>
            </a:endParaRPr>
          </a:p>
          <a:p>
            <a:pPr marL="1371600" lvl="2" indent="-304800" algn="l" rtl="0">
              <a:spcBef>
                <a:spcPts val="0"/>
              </a:spcBef>
              <a:spcAft>
                <a:spcPts val="0"/>
              </a:spcAft>
              <a:buClr>
                <a:srgbClr val="000000"/>
              </a:buClr>
              <a:buSzPts val="1200"/>
              <a:buChar char="○"/>
            </a:pPr>
            <a:r>
              <a:rPr lang="en" sz="1200">
                <a:solidFill>
                  <a:srgbClr val="000000"/>
                </a:solidFill>
              </a:rPr>
              <a:t>Λ → n + 𝜋</a:t>
            </a:r>
            <a:r>
              <a:rPr lang="en" sz="1200" baseline="30000">
                <a:solidFill>
                  <a:srgbClr val="000000"/>
                </a:solidFill>
              </a:rPr>
              <a:t>0 </a:t>
            </a:r>
            <a:r>
              <a:rPr lang="en" sz="1200">
                <a:solidFill>
                  <a:srgbClr val="000000"/>
                </a:solidFill>
              </a:rPr>
              <a:t>: additional high-res/granularity</a:t>
            </a:r>
            <a:endParaRPr sz="1200">
              <a:solidFill>
                <a:srgbClr val="000000"/>
              </a:solidFill>
            </a:endParaRPr>
          </a:p>
          <a:p>
            <a:pPr marL="1828800" lvl="3" indent="-304800" algn="l" rtl="0">
              <a:spcBef>
                <a:spcPts val="0"/>
              </a:spcBef>
              <a:spcAft>
                <a:spcPts val="0"/>
              </a:spcAft>
              <a:buClr>
                <a:srgbClr val="000000"/>
              </a:buClr>
              <a:buSzPts val="1200"/>
              <a:buChar char="●"/>
            </a:pPr>
            <a:r>
              <a:rPr lang="en" sz="1200" b="1">
                <a:solidFill>
                  <a:srgbClr val="FF0000"/>
                </a:solidFill>
              </a:rPr>
              <a:t>EMCal+tracking</a:t>
            </a:r>
            <a:r>
              <a:rPr lang="en" sz="1200" b="1">
                <a:solidFill>
                  <a:srgbClr val="000000"/>
                </a:solidFill>
              </a:rPr>
              <a:t> before ZDC </a:t>
            </a:r>
            <a:r>
              <a:rPr lang="en" sz="1200">
                <a:solidFill>
                  <a:srgbClr val="000000"/>
                </a:solidFill>
              </a:rPr>
              <a:t>(seems doable)</a:t>
            </a:r>
            <a:endParaRPr sz="1200">
              <a:solidFill>
                <a:srgbClr val="000000"/>
              </a:solidFill>
            </a:endParaRPr>
          </a:p>
          <a:p>
            <a:pPr marL="1371600" lvl="2" indent="-304800" algn="l" rtl="0">
              <a:spcBef>
                <a:spcPts val="0"/>
              </a:spcBef>
              <a:spcAft>
                <a:spcPts val="0"/>
              </a:spcAft>
              <a:buClr>
                <a:srgbClr val="000000"/>
              </a:buClr>
              <a:buSzPts val="1200"/>
              <a:buChar char="○"/>
            </a:pPr>
            <a:r>
              <a:rPr lang="en" sz="1200">
                <a:solidFill>
                  <a:srgbClr val="000000"/>
                </a:solidFill>
              </a:rPr>
              <a:t>Λ → p + 𝜋</a:t>
            </a:r>
            <a:r>
              <a:rPr lang="en" sz="1200" baseline="30000">
                <a:solidFill>
                  <a:srgbClr val="000000"/>
                </a:solidFill>
              </a:rPr>
              <a:t>-</a:t>
            </a:r>
            <a:r>
              <a:rPr lang="en" sz="1200">
                <a:solidFill>
                  <a:srgbClr val="000000"/>
                </a:solidFill>
              </a:rPr>
              <a:t>  : additional trackers/veto in opposite charge direction on path to ZDC (more challenging)</a:t>
            </a:r>
            <a:endParaRPr sz="1200">
              <a:solidFill>
                <a:srgbClr val="000000"/>
              </a:solidFill>
            </a:endParaRPr>
          </a:p>
          <a:p>
            <a:pPr marL="914400" lvl="1" indent="-304800" algn="l" rtl="0">
              <a:spcBef>
                <a:spcPts val="0"/>
              </a:spcBef>
              <a:spcAft>
                <a:spcPts val="1000"/>
              </a:spcAft>
              <a:buClr>
                <a:srgbClr val="000000"/>
              </a:buClr>
              <a:buSzPts val="1200"/>
              <a:buChar char="●"/>
            </a:pPr>
            <a:r>
              <a:rPr lang="en" sz="1200">
                <a:solidFill>
                  <a:srgbClr val="000000"/>
                </a:solidFill>
              </a:rPr>
              <a:t>Next goal is a similar analysis for the 2nd IR and integrate Fun4All framework</a:t>
            </a:r>
            <a:endParaRPr sz="1200">
              <a:solidFill>
                <a:srgbClr val="000000"/>
              </a:solidFill>
            </a:endParaRPr>
          </a:p>
        </p:txBody>
      </p:sp>
      <p:sp>
        <p:nvSpPr>
          <p:cNvPr id="482" name="Google Shape;482;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83" name="Google Shape;483;p44"/>
          <p:cNvSpPr txBox="1"/>
          <p:nvPr/>
        </p:nvSpPr>
        <p:spPr>
          <a:xfrm>
            <a:off x="6493875" y="637725"/>
            <a:ext cx="2326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0000"/>
                </a:solidFill>
                <a:latin typeface="Lato"/>
                <a:ea typeface="Lato"/>
                <a:cs typeface="Lato"/>
                <a:sym typeface="Lato"/>
              </a:rPr>
              <a:t>Full talk at </a:t>
            </a:r>
            <a:r>
              <a:rPr lang="en" sz="1100" u="sng">
                <a:solidFill>
                  <a:schemeClr val="accent5"/>
                </a:solidFill>
                <a:latin typeface="Lato"/>
                <a:ea typeface="Lato"/>
                <a:cs typeface="Lato"/>
                <a:sym typeface="Lato"/>
                <a:hlinkClick r:id="rId3">
                  <a:extLst>
                    <a:ext uri="{A12FA001-AC4F-418D-AE19-62706E023703}">
                      <ahyp:hlinkClr xmlns:ahyp="http://schemas.microsoft.com/office/drawing/2018/hyperlinkcolor" val="tx"/>
                    </a:ext>
                  </a:extLst>
                </a:hlinkClick>
              </a:rPr>
              <a:t>2020 Pion/Kaon Workshop</a:t>
            </a:r>
            <a:endParaRPr sz="1100">
              <a:solidFill>
                <a:schemeClr val="accent5"/>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45"/>
          <p:cNvPicPr preferRelativeResize="0"/>
          <p:nvPr/>
        </p:nvPicPr>
        <p:blipFill>
          <a:blip r:embed="rId3">
            <a:alphaModFix/>
          </a:blip>
          <a:stretch>
            <a:fillRect/>
          </a:stretch>
        </p:blipFill>
        <p:spPr>
          <a:xfrm>
            <a:off x="3515600" y="2636650"/>
            <a:ext cx="1906424" cy="757350"/>
          </a:xfrm>
          <a:prstGeom prst="rect">
            <a:avLst/>
          </a:prstGeom>
          <a:noFill/>
          <a:ln>
            <a:noFill/>
          </a:ln>
        </p:spPr>
      </p:pic>
      <p:sp>
        <p:nvSpPr>
          <p:cNvPr id="489" name="Google Shape;489;p45"/>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Meson structure working group members!</a:t>
            </a:r>
            <a:endParaRPr/>
          </a:p>
        </p:txBody>
      </p:sp>
      <p:sp>
        <p:nvSpPr>
          <p:cNvPr id="490" name="Google Shape;490;p45"/>
          <p:cNvSpPr txBox="1">
            <a:spLocks noGrp="1"/>
          </p:cNvSpPr>
          <p:nvPr>
            <p:ph type="body" idx="1"/>
          </p:nvPr>
        </p:nvSpPr>
        <p:spPr>
          <a:xfrm>
            <a:off x="729450" y="1313325"/>
            <a:ext cx="7688700" cy="26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Daniele Binosi , Huey-Wen Lin, Timothy Hobbs, Arun Tadepalli, Rachel Montgomery, Paul Reimer, David Richards, Rik Yoshida, Craig Roberts, Garth Huber, Thia Keppel, John Arrington, Lei Chang, Stephen Kay, Ian L. Pegg, Jorge Segovia, Carlos Ayerbe Gayoso, Bill Li, Yulia Furletova, Dmitry Romanov, Markus Diefenthaler, Richard Trotta, Tanja Horn, Rolf Ent, Tobias Frederico</a:t>
            </a:r>
            <a:endParaRPr sz="1400">
              <a:solidFill>
                <a:srgbClr val="000000"/>
              </a:solidFill>
            </a:endParaRPr>
          </a:p>
          <a:p>
            <a:pPr marL="0" lvl="0" indent="0" algn="l" rtl="0">
              <a:spcBef>
                <a:spcPts val="1000"/>
              </a:spcBef>
              <a:spcAft>
                <a:spcPts val="1600"/>
              </a:spcAft>
              <a:buNone/>
            </a:pPr>
            <a:endParaRPr sz="1400"/>
          </a:p>
        </p:txBody>
      </p:sp>
      <p:sp>
        <p:nvSpPr>
          <p:cNvPr id="491" name="Google Shape;491;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492" name="Google Shape;492;p45"/>
          <p:cNvPicPr preferRelativeResize="0"/>
          <p:nvPr/>
        </p:nvPicPr>
        <p:blipFill>
          <a:blip r:embed="rId4">
            <a:alphaModFix/>
          </a:blip>
          <a:stretch>
            <a:fillRect/>
          </a:stretch>
        </p:blipFill>
        <p:spPr>
          <a:xfrm>
            <a:off x="5214975" y="2559113"/>
            <a:ext cx="891201" cy="943625"/>
          </a:xfrm>
          <a:prstGeom prst="rect">
            <a:avLst/>
          </a:prstGeom>
          <a:noFill/>
          <a:ln>
            <a:noFill/>
          </a:ln>
        </p:spPr>
      </p:pic>
      <p:pic>
        <p:nvPicPr>
          <p:cNvPr id="493" name="Google Shape;493;p45"/>
          <p:cNvPicPr preferRelativeResize="0"/>
          <p:nvPr/>
        </p:nvPicPr>
        <p:blipFill>
          <a:blip r:embed="rId5">
            <a:alphaModFix/>
          </a:blip>
          <a:stretch>
            <a:fillRect/>
          </a:stretch>
        </p:blipFill>
        <p:spPr>
          <a:xfrm>
            <a:off x="0" y="4455875"/>
            <a:ext cx="1712655" cy="535200"/>
          </a:xfrm>
          <a:prstGeom prst="rect">
            <a:avLst/>
          </a:prstGeom>
          <a:noFill/>
          <a:ln>
            <a:noFill/>
          </a:ln>
        </p:spPr>
      </p:pic>
      <p:pic>
        <p:nvPicPr>
          <p:cNvPr id="494" name="Google Shape;494;p45"/>
          <p:cNvPicPr preferRelativeResize="0"/>
          <p:nvPr/>
        </p:nvPicPr>
        <p:blipFill>
          <a:blip r:embed="rId6">
            <a:alphaModFix/>
          </a:blip>
          <a:stretch>
            <a:fillRect/>
          </a:stretch>
        </p:blipFill>
        <p:spPr>
          <a:xfrm>
            <a:off x="7585425" y="4199850"/>
            <a:ext cx="1321275" cy="943626"/>
          </a:xfrm>
          <a:prstGeom prst="rect">
            <a:avLst/>
          </a:prstGeom>
          <a:noFill/>
          <a:ln>
            <a:noFill/>
          </a:ln>
        </p:spPr>
      </p:pic>
      <p:pic>
        <p:nvPicPr>
          <p:cNvPr id="495" name="Google Shape;495;p45"/>
          <p:cNvPicPr preferRelativeResize="0"/>
          <p:nvPr/>
        </p:nvPicPr>
        <p:blipFill>
          <a:blip r:embed="rId7">
            <a:alphaModFix/>
          </a:blip>
          <a:stretch>
            <a:fillRect/>
          </a:stretch>
        </p:blipFill>
        <p:spPr>
          <a:xfrm>
            <a:off x="48825" y="2585050"/>
            <a:ext cx="1652075" cy="891744"/>
          </a:xfrm>
          <a:prstGeom prst="rect">
            <a:avLst/>
          </a:prstGeom>
          <a:noFill/>
          <a:ln>
            <a:noFill/>
          </a:ln>
        </p:spPr>
      </p:pic>
      <p:pic>
        <p:nvPicPr>
          <p:cNvPr id="496" name="Google Shape;496;p45"/>
          <p:cNvPicPr preferRelativeResize="0"/>
          <p:nvPr/>
        </p:nvPicPr>
        <p:blipFill>
          <a:blip r:embed="rId8">
            <a:alphaModFix/>
          </a:blip>
          <a:stretch>
            <a:fillRect/>
          </a:stretch>
        </p:blipFill>
        <p:spPr>
          <a:xfrm>
            <a:off x="6388522" y="3545538"/>
            <a:ext cx="1142572" cy="943625"/>
          </a:xfrm>
          <a:prstGeom prst="rect">
            <a:avLst/>
          </a:prstGeom>
          <a:noFill/>
          <a:ln>
            <a:noFill/>
          </a:ln>
        </p:spPr>
      </p:pic>
      <p:pic>
        <p:nvPicPr>
          <p:cNvPr id="497" name="Google Shape;497;p45"/>
          <p:cNvPicPr preferRelativeResize="0"/>
          <p:nvPr/>
        </p:nvPicPr>
        <p:blipFill>
          <a:blip r:embed="rId9">
            <a:alphaModFix/>
          </a:blip>
          <a:stretch>
            <a:fillRect/>
          </a:stretch>
        </p:blipFill>
        <p:spPr>
          <a:xfrm>
            <a:off x="1853300" y="2601989"/>
            <a:ext cx="1652074" cy="807350"/>
          </a:xfrm>
          <a:prstGeom prst="rect">
            <a:avLst/>
          </a:prstGeom>
          <a:noFill/>
          <a:ln>
            <a:noFill/>
          </a:ln>
        </p:spPr>
      </p:pic>
      <p:pic>
        <p:nvPicPr>
          <p:cNvPr id="498" name="Google Shape;498;p45"/>
          <p:cNvPicPr preferRelativeResize="0"/>
          <p:nvPr/>
        </p:nvPicPr>
        <p:blipFill>
          <a:blip r:embed="rId10">
            <a:alphaModFix/>
          </a:blip>
          <a:stretch>
            <a:fillRect/>
          </a:stretch>
        </p:blipFill>
        <p:spPr>
          <a:xfrm>
            <a:off x="6495897" y="2555350"/>
            <a:ext cx="891200" cy="940321"/>
          </a:xfrm>
          <a:prstGeom prst="rect">
            <a:avLst/>
          </a:prstGeom>
          <a:noFill/>
          <a:ln>
            <a:noFill/>
          </a:ln>
        </p:spPr>
      </p:pic>
      <p:pic>
        <p:nvPicPr>
          <p:cNvPr id="499" name="Google Shape;499;p45"/>
          <p:cNvPicPr preferRelativeResize="0"/>
          <p:nvPr/>
        </p:nvPicPr>
        <p:blipFill>
          <a:blip r:embed="rId11">
            <a:alphaModFix/>
          </a:blip>
          <a:stretch>
            <a:fillRect/>
          </a:stretch>
        </p:blipFill>
        <p:spPr>
          <a:xfrm>
            <a:off x="7732350" y="2484425"/>
            <a:ext cx="1047950" cy="1047950"/>
          </a:xfrm>
          <a:prstGeom prst="rect">
            <a:avLst/>
          </a:prstGeom>
          <a:noFill/>
          <a:ln>
            <a:noFill/>
          </a:ln>
        </p:spPr>
      </p:pic>
      <p:pic>
        <p:nvPicPr>
          <p:cNvPr id="500" name="Google Shape;500;p45"/>
          <p:cNvPicPr preferRelativeResize="0"/>
          <p:nvPr/>
        </p:nvPicPr>
        <p:blipFill>
          <a:blip r:embed="rId12">
            <a:alphaModFix/>
          </a:blip>
          <a:stretch>
            <a:fillRect/>
          </a:stretch>
        </p:blipFill>
        <p:spPr>
          <a:xfrm>
            <a:off x="2138355" y="4539025"/>
            <a:ext cx="2043514" cy="452050"/>
          </a:xfrm>
          <a:prstGeom prst="rect">
            <a:avLst/>
          </a:prstGeom>
          <a:noFill/>
          <a:ln>
            <a:noFill/>
          </a:ln>
        </p:spPr>
      </p:pic>
      <p:pic>
        <p:nvPicPr>
          <p:cNvPr id="501" name="Google Shape;501;p45"/>
          <p:cNvPicPr preferRelativeResize="0"/>
          <p:nvPr/>
        </p:nvPicPr>
        <p:blipFill>
          <a:blip r:embed="rId13">
            <a:alphaModFix/>
          </a:blip>
          <a:stretch>
            <a:fillRect/>
          </a:stretch>
        </p:blipFill>
        <p:spPr>
          <a:xfrm>
            <a:off x="4858375" y="4539025"/>
            <a:ext cx="2631342" cy="452050"/>
          </a:xfrm>
          <a:prstGeom prst="rect">
            <a:avLst/>
          </a:prstGeom>
          <a:noFill/>
          <a:ln>
            <a:noFill/>
          </a:ln>
        </p:spPr>
      </p:pic>
      <p:pic>
        <p:nvPicPr>
          <p:cNvPr id="502" name="Google Shape;502;p45"/>
          <p:cNvPicPr preferRelativeResize="0"/>
          <p:nvPr/>
        </p:nvPicPr>
        <p:blipFill>
          <a:blip r:embed="rId14">
            <a:alphaModFix/>
          </a:blip>
          <a:stretch>
            <a:fillRect/>
          </a:stretch>
        </p:blipFill>
        <p:spPr>
          <a:xfrm>
            <a:off x="4098475" y="3504025"/>
            <a:ext cx="949826" cy="940325"/>
          </a:xfrm>
          <a:prstGeom prst="rect">
            <a:avLst/>
          </a:prstGeom>
          <a:noFill/>
          <a:ln>
            <a:noFill/>
          </a:ln>
        </p:spPr>
      </p:pic>
      <p:pic>
        <p:nvPicPr>
          <p:cNvPr id="503" name="Google Shape;503;p45"/>
          <p:cNvPicPr preferRelativeResize="0"/>
          <p:nvPr/>
        </p:nvPicPr>
        <p:blipFill>
          <a:blip r:embed="rId15">
            <a:alphaModFix/>
          </a:blip>
          <a:stretch>
            <a:fillRect/>
          </a:stretch>
        </p:blipFill>
        <p:spPr>
          <a:xfrm>
            <a:off x="2406175" y="3517477"/>
            <a:ext cx="949824" cy="913426"/>
          </a:xfrm>
          <a:prstGeom prst="rect">
            <a:avLst/>
          </a:prstGeom>
          <a:noFill/>
          <a:ln>
            <a:noFill/>
          </a:ln>
        </p:spPr>
      </p:pic>
      <p:pic>
        <p:nvPicPr>
          <p:cNvPr id="504" name="Google Shape;504;p45"/>
          <p:cNvPicPr preferRelativeResize="0"/>
          <p:nvPr/>
        </p:nvPicPr>
        <p:blipFill>
          <a:blip r:embed="rId16">
            <a:alphaModFix/>
          </a:blip>
          <a:stretch>
            <a:fillRect/>
          </a:stretch>
        </p:blipFill>
        <p:spPr>
          <a:xfrm>
            <a:off x="76825" y="3572397"/>
            <a:ext cx="1906425" cy="7878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a:t>
            </a:r>
            <a:endParaRPr/>
          </a:p>
        </p:txBody>
      </p:sp>
      <p:sp>
        <p:nvSpPr>
          <p:cNvPr id="510" name="Google Shape;510;p4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7"/>
          <p:cNvSpPr txBox="1">
            <a:spLocks noGrp="1"/>
          </p:cNvSpPr>
          <p:nvPr>
            <p:ph type="title"/>
          </p:nvPr>
        </p:nvSpPr>
        <p:spPr>
          <a:xfrm>
            <a:off x="727650" y="476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Validation: Reduced cross-section compared with HERA</a:t>
            </a:r>
            <a:endParaRPr sz="1800">
              <a:latin typeface="Lato"/>
              <a:ea typeface="Lato"/>
              <a:cs typeface="Lato"/>
              <a:sym typeface="Lato"/>
            </a:endParaRPr>
          </a:p>
        </p:txBody>
      </p:sp>
      <p:sp>
        <p:nvSpPr>
          <p:cNvPr id="516" name="Google Shape;516;p47"/>
          <p:cNvSpPr txBox="1"/>
          <p:nvPr/>
        </p:nvSpPr>
        <p:spPr>
          <a:xfrm>
            <a:off x="0" y="1305175"/>
            <a:ext cx="2880000" cy="175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HERA data from </a:t>
            </a:r>
            <a:r>
              <a:rPr lang="en" sz="1000" i="1">
                <a:solidFill>
                  <a:srgbClr val="6AA84F"/>
                </a:solidFill>
                <a:latin typeface="Lato"/>
                <a:ea typeface="Lato"/>
                <a:cs typeface="Lato"/>
                <a:sym typeface="Lato"/>
              </a:rPr>
              <a:t>ZEUS collab, Eur. Phys. J. C 21 (2001) DOI:10.1007/s100520100749</a:t>
            </a:r>
            <a:endParaRPr sz="1000" i="1">
              <a:solidFill>
                <a:srgbClr val="6AA84F"/>
              </a:solidFill>
              <a:latin typeface="Lato"/>
              <a:ea typeface="Lato"/>
              <a:cs typeface="Lato"/>
              <a:sym typeface="Lato"/>
            </a:endParaRPr>
          </a:p>
          <a:p>
            <a:pPr marL="457200" lvl="0" indent="-317500" algn="l" rtl="0">
              <a:spcBef>
                <a:spcPts val="1000"/>
              </a:spcBef>
              <a:spcAft>
                <a:spcPts val="0"/>
              </a:spcAft>
              <a:buClr>
                <a:schemeClr val="dk2"/>
              </a:buClr>
              <a:buSzPts val="1400"/>
              <a:buFont typeface="Lato"/>
              <a:buChar char="●"/>
            </a:pPr>
            <a:r>
              <a:rPr lang="en">
                <a:solidFill>
                  <a:schemeClr val="dk2"/>
                </a:solidFill>
                <a:latin typeface="Lato"/>
                <a:ea typeface="Lato"/>
                <a:cs typeface="Lato"/>
                <a:sym typeface="Lato"/>
              </a:rPr>
              <a:t>Proton beam = 100 GeV/c</a:t>
            </a:r>
            <a:endParaRPr>
              <a:solidFill>
                <a:schemeClr val="dk2"/>
              </a:solidFill>
              <a:latin typeface="Lato"/>
              <a:ea typeface="Lato"/>
              <a:cs typeface="Lato"/>
              <a:sym typeface="Lato"/>
            </a:endParaRPr>
          </a:p>
          <a:p>
            <a:pPr marL="457200" lvl="0" indent="-317500" algn="l" rtl="0">
              <a:spcBef>
                <a:spcPts val="1000"/>
              </a:spcBef>
              <a:spcAft>
                <a:spcPts val="0"/>
              </a:spcAft>
              <a:buClr>
                <a:schemeClr val="dk2"/>
              </a:buClr>
              <a:buSzPts val="1400"/>
              <a:buFont typeface="Lato"/>
              <a:buChar char="●"/>
            </a:pPr>
            <a:r>
              <a:rPr lang="en">
                <a:solidFill>
                  <a:schemeClr val="dk2"/>
                </a:solidFill>
                <a:latin typeface="Lato"/>
                <a:ea typeface="Lato"/>
                <a:cs typeface="Lato"/>
                <a:sym typeface="Lato"/>
              </a:rPr>
              <a:t>Electron beam = 5 GeV/c</a:t>
            </a:r>
            <a:endParaRPr>
              <a:solidFill>
                <a:schemeClr val="dk2"/>
              </a:solidFill>
              <a:latin typeface="Lato"/>
              <a:ea typeface="Lato"/>
              <a:cs typeface="Lato"/>
              <a:sym typeface="Lato"/>
            </a:endParaRPr>
          </a:p>
          <a:p>
            <a:pPr marL="457200" lvl="0" indent="-317500" algn="l" rtl="0">
              <a:spcBef>
                <a:spcPts val="1000"/>
              </a:spcBef>
              <a:spcAft>
                <a:spcPts val="0"/>
              </a:spcAft>
              <a:buClr>
                <a:schemeClr val="dk2"/>
              </a:buClr>
              <a:buSzPts val="1400"/>
              <a:buFont typeface="Lato"/>
              <a:buChar char="●"/>
            </a:pPr>
            <a:r>
              <a:rPr lang="en">
                <a:solidFill>
                  <a:schemeClr val="dk2"/>
                </a:solidFill>
                <a:latin typeface="Lato"/>
                <a:ea typeface="Lato"/>
                <a:cs typeface="Lato"/>
                <a:sym typeface="Lato"/>
              </a:rPr>
              <a:t>x</a:t>
            </a:r>
            <a:r>
              <a:rPr lang="en" baseline="-25000">
                <a:solidFill>
                  <a:schemeClr val="dk2"/>
                </a:solidFill>
                <a:latin typeface="Lato"/>
                <a:ea typeface="Lato"/>
                <a:cs typeface="Lato"/>
                <a:sym typeface="Lato"/>
              </a:rPr>
              <a:t>Bj</a:t>
            </a:r>
            <a:r>
              <a:rPr lang="en">
                <a:solidFill>
                  <a:schemeClr val="dk2"/>
                </a:solidFill>
                <a:latin typeface="Lato"/>
                <a:ea typeface="Lato"/>
                <a:cs typeface="Lato"/>
                <a:sym typeface="Lato"/>
              </a:rPr>
              <a:t>=(0.01-1.0)</a:t>
            </a:r>
            <a:endParaRPr>
              <a:solidFill>
                <a:schemeClr val="dk2"/>
              </a:solidFill>
              <a:latin typeface="Lato"/>
              <a:ea typeface="Lato"/>
              <a:cs typeface="Lato"/>
              <a:sym typeface="Lato"/>
            </a:endParaRPr>
          </a:p>
          <a:p>
            <a:pPr marL="457200" lvl="0" indent="-317500" algn="l" rtl="0">
              <a:spcBef>
                <a:spcPts val="1000"/>
              </a:spcBef>
              <a:spcAft>
                <a:spcPts val="0"/>
              </a:spcAft>
              <a:buClr>
                <a:schemeClr val="dk2"/>
              </a:buClr>
              <a:buSzPts val="1400"/>
              <a:buFont typeface="Lato"/>
              <a:buChar char="●"/>
            </a:pPr>
            <a:r>
              <a:rPr lang="en">
                <a:solidFill>
                  <a:schemeClr val="dk2"/>
                </a:solidFill>
                <a:latin typeface="Lato"/>
                <a:ea typeface="Lato"/>
                <a:cs typeface="Lato"/>
                <a:sym typeface="Lato"/>
              </a:rPr>
              <a:t>Q</a:t>
            </a:r>
            <a:r>
              <a:rPr lang="en" baseline="30000">
                <a:solidFill>
                  <a:schemeClr val="dk2"/>
                </a:solidFill>
                <a:latin typeface="Lato"/>
                <a:ea typeface="Lato"/>
                <a:cs typeface="Lato"/>
                <a:sym typeface="Lato"/>
              </a:rPr>
              <a:t>2</a:t>
            </a:r>
            <a:r>
              <a:rPr lang="en">
                <a:solidFill>
                  <a:schemeClr val="dk2"/>
                </a:solidFill>
                <a:latin typeface="Lato"/>
                <a:ea typeface="Lato"/>
                <a:cs typeface="Lato"/>
                <a:sym typeface="Lato"/>
              </a:rPr>
              <a:t>=(10-100)</a:t>
            </a:r>
            <a:endParaRPr>
              <a:solidFill>
                <a:schemeClr val="dk2"/>
              </a:solidFill>
              <a:latin typeface="Lato"/>
              <a:ea typeface="Lato"/>
              <a:cs typeface="Lato"/>
              <a:sym typeface="Lato"/>
            </a:endParaRPr>
          </a:p>
          <a:p>
            <a:pPr marL="457200" lvl="0" indent="0" algn="l" rtl="0">
              <a:spcBef>
                <a:spcPts val="1000"/>
              </a:spcBef>
              <a:spcAft>
                <a:spcPts val="0"/>
              </a:spcAft>
              <a:buNone/>
            </a:pPr>
            <a:endParaRPr>
              <a:solidFill>
                <a:schemeClr val="dk2"/>
              </a:solidFill>
              <a:latin typeface="Lato"/>
              <a:ea typeface="Lato"/>
              <a:cs typeface="Lato"/>
              <a:sym typeface="Lato"/>
            </a:endParaRPr>
          </a:p>
        </p:txBody>
      </p:sp>
      <p:sp>
        <p:nvSpPr>
          <p:cNvPr id="517" name="Google Shape;517;p47"/>
          <p:cNvSpPr txBox="1"/>
          <p:nvPr/>
        </p:nvSpPr>
        <p:spPr>
          <a:xfrm>
            <a:off x="5922750" y="867050"/>
            <a:ext cx="45792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FF"/>
                </a:solidFill>
                <a:latin typeface="Lato"/>
                <a:ea typeface="Lato"/>
                <a:cs typeface="Lato"/>
                <a:sym typeface="Lato"/>
              </a:rPr>
              <a:t>NEED TO INCREASE SIZE OF LABELS!</a:t>
            </a:r>
            <a:endParaRPr>
              <a:solidFill>
                <a:srgbClr val="FF00FF"/>
              </a:solidFill>
              <a:latin typeface="Lato"/>
              <a:ea typeface="Lato"/>
              <a:cs typeface="Lato"/>
              <a:sym typeface="Lato"/>
            </a:endParaRPr>
          </a:p>
        </p:txBody>
      </p:sp>
      <p:sp>
        <p:nvSpPr>
          <p:cNvPr id="518" name="Google Shape;518;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519" name="Google Shape;519;p47"/>
          <p:cNvGrpSpPr/>
          <p:nvPr/>
        </p:nvGrpSpPr>
        <p:grpSpPr>
          <a:xfrm>
            <a:off x="2825375" y="963800"/>
            <a:ext cx="6318626" cy="4146550"/>
            <a:chOff x="2825375" y="963800"/>
            <a:chExt cx="6318626" cy="4146550"/>
          </a:xfrm>
        </p:grpSpPr>
        <p:grpSp>
          <p:nvGrpSpPr>
            <p:cNvPr id="520" name="Google Shape;520;p47"/>
            <p:cNvGrpSpPr/>
            <p:nvPr/>
          </p:nvGrpSpPr>
          <p:grpSpPr>
            <a:xfrm>
              <a:off x="2825375" y="963800"/>
              <a:ext cx="6318626" cy="4146550"/>
              <a:chOff x="2825375" y="963800"/>
              <a:chExt cx="6318626" cy="4146550"/>
            </a:xfrm>
          </p:grpSpPr>
          <p:pic>
            <p:nvPicPr>
              <p:cNvPr id="521" name="Google Shape;521;p47"/>
              <p:cNvPicPr preferRelativeResize="0"/>
              <p:nvPr/>
            </p:nvPicPr>
            <p:blipFill rotWithShape="1">
              <a:blip r:embed="rId3">
                <a:alphaModFix/>
              </a:blip>
              <a:srcRect l="3117" t="5250" r="3546" b="1492"/>
              <a:stretch/>
            </p:blipFill>
            <p:spPr>
              <a:xfrm>
                <a:off x="2825375" y="963800"/>
                <a:ext cx="6318626" cy="3911274"/>
              </a:xfrm>
              <a:prstGeom prst="rect">
                <a:avLst/>
              </a:prstGeom>
              <a:noFill/>
              <a:ln>
                <a:noFill/>
              </a:ln>
            </p:spPr>
          </p:pic>
          <p:pic>
            <p:nvPicPr>
              <p:cNvPr id="522" name="Google Shape;522;p47"/>
              <p:cNvPicPr preferRelativeResize="0"/>
              <p:nvPr/>
            </p:nvPicPr>
            <p:blipFill>
              <a:blip r:embed="rId4">
                <a:alphaModFix/>
              </a:blip>
              <a:stretch>
                <a:fillRect/>
              </a:stretch>
            </p:blipFill>
            <p:spPr>
              <a:xfrm>
                <a:off x="7378725" y="4699200"/>
                <a:ext cx="468711" cy="411150"/>
              </a:xfrm>
              <a:prstGeom prst="rect">
                <a:avLst/>
              </a:prstGeom>
              <a:noFill/>
              <a:ln>
                <a:noFill/>
              </a:ln>
            </p:spPr>
          </p:pic>
        </p:grpSp>
        <p:pic>
          <p:nvPicPr>
            <p:cNvPr id="523" name="Google Shape;523;p47"/>
            <p:cNvPicPr preferRelativeResize="0"/>
            <p:nvPr/>
          </p:nvPicPr>
          <p:blipFill>
            <a:blip r:embed="rId5">
              <a:alphaModFix/>
            </a:blip>
            <a:stretch>
              <a:fillRect/>
            </a:stretch>
          </p:blipFill>
          <p:spPr>
            <a:xfrm>
              <a:off x="2920775" y="1305175"/>
              <a:ext cx="172220" cy="1755000"/>
            </a:xfrm>
            <a:prstGeom prst="rect">
              <a:avLst/>
            </a:prstGeom>
            <a:noFill/>
            <a:ln>
              <a:noFill/>
            </a:ln>
          </p:spPr>
        </p:pic>
      </p:grpSp>
      <p:pic>
        <p:nvPicPr>
          <p:cNvPr id="524" name="Google Shape;524;p47"/>
          <p:cNvPicPr preferRelativeResize="0"/>
          <p:nvPr/>
        </p:nvPicPr>
        <p:blipFill>
          <a:blip r:embed="rId6">
            <a:alphaModFix/>
          </a:blip>
          <a:stretch>
            <a:fillRect/>
          </a:stretch>
        </p:blipFill>
        <p:spPr>
          <a:xfrm>
            <a:off x="87450" y="3441175"/>
            <a:ext cx="2937500" cy="986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8"/>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0">
                <a:solidFill>
                  <a:srgbClr val="000000"/>
                </a:solidFill>
                <a:latin typeface="Arial"/>
                <a:ea typeface="Arial"/>
                <a:cs typeface="Arial"/>
                <a:sym typeface="Arial"/>
              </a:rPr>
              <a:t>Kinematic Variables</a:t>
            </a:r>
            <a:endParaRPr/>
          </a:p>
        </p:txBody>
      </p:sp>
      <p:pic>
        <p:nvPicPr>
          <p:cNvPr id="530" name="Google Shape;530;p48"/>
          <p:cNvPicPr preferRelativeResize="0"/>
          <p:nvPr/>
        </p:nvPicPr>
        <p:blipFill>
          <a:blip r:embed="rId3">
            <a:alphaModFix/>
          </a:blip>
          <a:stretch>
            <a:fillRect/>
          </a:stretch>
        </p:blipFill>
        <p:spPr>
          <a:xfrm>
            <a:off x="0" y="1316500"/>
            <a:ext cx="4343400" cy="990600"/>
          </a:xfrm>
          <a:prstGeom prst="rect">
            <a:avLst/>
          </a:prstGeom>
          <a:noFill/>
          <a:ln>
            <a:noFill/>
          </a:ln>
        </p:spPr>
      </p:pic>
      <p:pic>
        <p:nvPicPr>
          <p:cNvPr id="531" name="Google Shape;531;p48"/>
          <p:cNvPicPr preferRelativeResize="0"/>
          <p:nvPr/>
        </p:nvPicPr>
        <p:blipFill>
          <a:blip r:embed="rId4">
            <a:alphaModFix/>
          </a:blip>
          <a:stretch>
            <a:fillRect/>
          </a:stretch>
        </p:blipFill>
        <p:spPr>
          <a:xfrm>
            <a:off x="0" y="3284000"/>
            <a:ext cx="4524375" cy="1276350"/>
          </a:xfrm>
          <a:prstGeom prst="rect">
            <a:avLst/>
          </a:prstGeom>
          <a:noFill/>
          <a:ln>
            <a:noFill/>
          </a:ln>
        </p:spPr>
      </p:pic>
      <p:pic>
        <p:nvPicPr>
          <p:cNvPr id="532" name="Google Shape;532;p48"/>
          <p:cNvPicPr preferRelativeResize="0"/>
          <p:nvPr/>
        </p:nvPicPr>
        <p:blipFill>
          <a:blip r:embed="rId5">
            <a:alphaModFix/>
          </a:blip>
          <a:stretch>
            <a:fillRect/>
          </a:stretch>
        </p:blipFill>
        <p:spPr>
          <a:xfrm>
            <a:off x="5176500" y="3284000"/>
            <a:ext cx="2324100" cy="1590675"/>
          </a:xfrm>
          <a:prstGeom prst="rect">
            <a:avLst/>
          </a:prstGeom>
          <a:noFill/>
          <a:ln>
            <a:noFill/>
          </a:ln>
        </p:spPr>
      </p:pic>
      <p:pic>
        <p:nvPicPr>
          <p:cNvPr id="533" name="Google Shape;533;p48"/>
          <p:cNvPicPr preferRelativeResize="0"/>
          <p:nvPr/>
        </p:nvPicPr>
        <p:blipFill>
          <a:blip r:embed="rId6">
            <a:alphaModFix/>
          </a:blip>
          <a:stretch>
            <a:fillRect/>
          </a:stretch>
        </p:blipFill>
        <p:spPr>
          <a:xfrm>
            <a:off x="4054788" y="1316500"/>
            <a:ext cx="4886325" cy="1866900"/>
          </a:xfrm>
          <a:prstGeom prst="rect">
            <a:avLst/>
          </a:prstGeom>
          <a:noFill/>
          <a:ln>
            <a:noFill/>
          </a:ln>
        </p:spPr>
      </p:pic>
      <p:sp>
        <p:nvSpPr>
          <p:cNvPr id="534" name="Google Shape;534;p48"/>
          <p:cNvSpPr/>
          <p:nvPr/>
        </p:nvSpPr>
        <p:spPr>
          <a:xfrm>
            <a:off x="2660100" y="3925050"/>
            <a:ext cx="706800" cy="13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9"/>
          <p:cNvSpPr txBox="1">
            <a:spLocks noGrp="1"/>
          </p:cNvSpPr>
          <p:nvPr>
            <p:ph type="title"/>
          </p:nvPr>
        </p:nvSpPr>
        <p:spPr>
          <a:xfrm>
            <a:off x="560600" y="-66000"/>
            <a:ext cx="8135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Detection of </a:t>
            </a:r>
            <a:r>
              <a:rPr lang="en" baseline="30000"/>
              <a:t>1</a:t>
            </a:r>
            <a:r>
              <a:rPr lang="en"/>
              <a:t>H(e,e’K</a:t>
            </a:r>
            <a:r>
              <a:rPr lang="en" baseline="30000"/>
              <a:t>+</a:t>
            </a:r>
            <a:r>
              <a:rPr lang="en"/>
              <a:t>)Λ, Λ decay to p + 𝜋</a:t>
            </a:r>
            <a:r>
              <a:rPr lang="en" baseline="30000"/>
              <a:t>-</a:t>
            </a:r>
            <a:endParaRPr baseline="30000"/>
          </a:p>
          <a:p>
            <a:pPr marL="0" lvl="0" indent="0" algn="l" rtl="0">
              <a:spcBef>
                <a:spcPts val="0"/>
              </a:spcBef>
              <a:spcAft>
                <a:spcPts val="0"/>
              </a:spcAft>
              <a:buNone/>
            </a:pPr>
            <a:endParaRPr/>
          </a:p>
        </p:txBody>
      </p:sp>
      <p:sp>
        <p:nvSpPr>
          <p:cNvPr id="541" name="Google Shape;541;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542" name="Google Shape;542;p49"/>
          <p:cNvPicPr preferRelativeResize="0"/>
          <p:nvPr/>
        </p:nvPicPr>
        <p:blipFill>
          <a:blip r:embed="rId3">
            <a:alphaModFix/>
          </a:blip>
          <a:stretch>
            <a:fillRect/>
          </a:stretch>
        </p:blipFill>
        <p:spPr>
          <a:xfrm>
            <a:off x="812900" y="547775"/>
            <a:ext cx="7518197" cy="2195275"/>
          </a:xfrm>
          <a:prstGeom prst="rect">
            <a:avLst/>
          </a:prstGeom>
          <a:noFill/>
          <a:ln>
            <a:noFill/>
          </a:ln>
        </p:spPr>
      </p:pic>
      <p:pic>
        <p:nvPicPr>
          <p:cNvPr id="543" name="Google Shape;543;p49"/>
          <p:cNvPicPr preferRelativeResize="0"/>
          <p:nvPr/>
        </p:nvPicPr>
        <p:blipFill>
          <a:blip r:embed="rId4">
            <a:alphaModFix/>
          </a:blip>
          <a:stretch>
            <a:fillRect/>
          </a:stretch>
        </p:blipFill>
        <p:spPr>
          <a:xfrm>
            <a:off x="802275" y="2837750"/>
            <a:ext cx="7528827" cy="219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50"/>
          <p:cNvGrpSpPr/>
          <p:nvPr/>
        </p:nvGrpSpPr>
        <p:grpSpPr>
          <a:xfrm>
            <a:off x="300499" y="3053947"/>
            <a:ext cx="8532773" cy="2089756"/>
            <a:chOff x="405575" y="3354450"/>
            <a:chExt cx="8152850" cy="1789175"/>
          </a:xfrm>
        </p:grpSpPr>
        <p:grpSp>
          <p:nvGrpSpPr>
            <p:cNvPr id="549" name="Google Shape;549;p50"/>
            <p:cNvGrpSpPr/>
            <p:nvPr/>
          </p:nvGrpSpPr>
          <p:grpSpPr>
            <a:xfrm>
              <a:off x="405575" y="3354450"/>
              <a:ext cx="8152850" cy="1789175"/>
              <a:chOff x="405575" y="3354450"/>
              <a:chExt cx="8152850" cy="1789175"/>
            </a:xfrm>
          </p:grpSpPr>
          <p:pic>
            <p:nvPicPr>
              <p:cNvPr id="550" name="Google Shape;550;p50"/>
              <p:cNvPicPr preferRelativeResize="0"/>
              <p:nvPr/>
            </p:nvPicPr>
            <p:blipFill>
              <a:blip r:embed="rId3">
                <a:alphaModFix/>
              </a:blip>
              <a:stretch>
                <a:fillRect/>
              </a:stretch>
            </p:blipFill>
            <p:spPr>
              <a:xfrm>
                <a:off x="405575" y="3354450"/>
                <a:ext cx="8152850" cy="1789050"/>
              </a:xfrm>
              <a:prstGeom prst="rect">
                <a:avLst/>
              </a:prstGeom>
              <a:noFill/>
              <a:ln>
                <a:noFill/>
              </a:ln>
            </p:spPr>
          </p:pic>
          <p:sp>
            <p:nvSpPr>
              <p:cNvPr id="551" name="Google Shape;551;p50"/>
              <p:cNvSpPr/>
              <p:nvPr/>
            </p:nvSpPr>
            <p:spPr>
              <a:xfrm>
                <a:off x="412325" y="4678325"/>
                <a:ext cx="1663200" cy="465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2" name="Google Shape;552;p50"/>
            <p:cNvPicPr preferRelativeResize="0"/>
            <p:nvPr/>
          </p:nvPicPr>
          <p:blipFill>
            <a:blip r:embed="rId4">
              <a:alphaModFix/>
            </a:blip>
            <a:stretch>
              <a:fillRect/>
            </a:stretch>
          </p:blipFill>
          <p:spPr>
            <a:xfrm>
              <a:off x="515800" y="4652950"/>
              <a:ext cx="421156" cy="238800"/>
            </a:xfrm>
            <a:prstGeom prst="rect">
              <a:avLst/>
            </a:prstGeom>
            <a:noFill/>
            <a:ln>
              <a:noFill/>
            </a:ln>
          </p:spPr>
        </p:pic>
      </p:grpSp>
      <p:sp>
        <p:nvSpPr>
          <p:cNvPr id="553" name="Google Shape;553;p50"/>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GEANT4 for EIC</a:t>
            </a:r>
            <a:endParaRPr/>
          </a:p>
        </p:txBody>
      </p:sp>
      <p:sp>
        <p:nvSpPr>
          <p:cNvPr id="554" name="Google Shape;554;p50"/>
          <p:cNvSpPr txBox="1">
            <a:spLocks noGrp="1"/>
          </p:cNvSpPr>
          <p:nvPr>
            <p:ph type="body" idx="1"/>
          </p:nvPr>
        </p:nvSpPr>
        <p:spPr>
          <a:xfrm>
            <a:off x="729450" y="1160925"/>
            <a:ext cx="76887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Meson structure MC outputs lund files for use in GEANT4</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Detector MC updated with eRHIC specifics (crossing angle changes primarily)</a:t>
            </a:r>
            <a:endParaRPr sz="1600">
              <a:solidFill>
                <a:srgbClr val="000000"/>
              </a:solidFill>
            </a:endParaRPr>
          </a:p>
          <a:p>
            <a:pPr marL="457200" lvl="0" indent="-330200" algn="l" rtl="0">
              <a:spcBef>
                <a:spcPts val="0"/>
              </a:spcBef>
              <a:spcAft>
                <a:spcPts val="0"/>
              </a:spcAft>
              <a:buClr>
                <a:srgbClr val="000000"/>
              </a:buClr>
              <a:buSzPts val="1600"/>
              <a:buFont typeface="Arial"/>
              <a:buChar char="●"/>
            </a:pPr>
            <a:r>
              <a:rPr lang="en" sz="1600">
                <a:solidFill>
                  <a:srgbClr val="000000"/>
                </a:solidFill>
              </a:rPr>
              <a:t>Updates to electron beam line</a:t>
            </a:r>
            <a:endParaRPr sz="16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Solenoid centered at zero - this cannot be changed as it affects the beamline</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IR region was the same size for JLEIC and eRHIC design, so can use JLEIC detector in eRHIC beam line.</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Modulo beam line required changes in end caps, crossing angles</a:t>
            </a:r>
            <a:endParaRPr sz="1400">
              <a:solidFill>
                <a:srgbClr val="000000"/>
              </a:solidFill>
            </a:endParaRPr>
          </a:p>
          <a:p>
            <a:pPr marL="0" lvl="0" indent="0" algn="l" rtl="0">
              <a:spcBef>
                <a:spcPts val="1000"/>
              </a:spcBef>
              <a:spcAft>
                <a:spcPts val="1600"/>
              </a:spcAft>
              <a:buNone/>
            </a:pPr>
            <a:endParaRPr/>
          </a:p>
        </p:txBody>
      </p:sp>
      <p:sp>
        <p:nvSpPr>
          <p:cNvPr id="555" name="Google Shape;555;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1"/>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Decay Length [p(e,e’K</a:t>
            </a:r>
            <a:r>
              <a:rPr lang="en" baseline="30000">
                <a:solidFill>
                  <a:srgbClr val="0000FF"/>
                </a:solidFill>
              </a:rPr>
              <a:t>+</a:t>
            </a:r>
            <a:r>
              <a:rPr lang="en">
                <a:solidFill>
                  <a:srgbClr val="0000FF"/>
                </a:solidFill>
              </a:rPr>
              <a:t>Λ</a:t>
            </a:r>
            <a:r>
              <a:rPr lang="en" baseline="30000">
                <a:solidFill>
                  <a:srgbClr val="0000FF"/>
                </a:solidFill>
              </a:rPr>
              <a:t>0</a:t>
            </a:r>
            <a:r>
              <a:rPr lang="en">
                <a:solidFill>
                  <a:srgbClr val="0000FF"/>
                </a:solidFill>
              </a:rPr>
              <a:t>)X ]</a:t>
            </a:r>
            <a:endParaRPr>
              <a:solidFill>
                <a:srgbClr val="0000FF"/>
              </a:solidFill>
            </a:endParaRPr>
          </a:p>
        </p:txBody>
      </p:sp>
      <p:sp>
        <p:nvSpPr>
          <p:cNvPr id="561" name="Google Shape;561;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562" name="Google Shape;562;p51"/>
          <p:cNvPicPr preferRelativeResize="0"/>
          <p:nvPr/>
        </p:nvPicPr>
        <p:blipFill>
          <a:blip r:embed="rId3">
            <a:alphaModFix/>
          </a:blip>
          <a:stretch>
            <a:fillRect/>
          </a:stretch>
        </p:blipFill>
        <p:spPr>
          <a:xfrm>
            <a:off x="228600" y="1231200"/>
            <a:ext cx="4213275" cy="3273625"/>
          </a:xfrm>
          <a:prstGeom prst="rect">
            <a:avLst/>
          </a:prstGeom>
          <a:noFill/>
          <a:ln>
            <a:noFill/>
          </a:ln>
        </p:spPr>
      </p:pic>
      <p:pic>
        <p:nvPicPr>
          <p:cNvPr id="563" name="Google Shape;563;p51"/>
          <p:cNvPicPr preferRelativeResize="0"/>
          <p:nvPr/>
        </p:nvPicPr>
        <p:blipFill>
          <a:blip r:embed="rId4">
            <a:alphaModFix/>
          </a:blip>
          <a:stretch>
            <a:fillRect/>
          </a:stretch>
        </p:blipFill>
        <p:spPr>
          <a:xfrm>
            <a:off x="4594275" y="1231200"/>
            <a:ext cx="4473526" cy="3324078"/>
          </a:xfrm>
          <a:prstGeom prst="rect">
            <a:avLst/>
          </a:prstGeom>
          <a:noFill/>
          <a:ln>
            <a:noFill/>
          </a:ln>
        </p:spPr>
      </p:pic>
      <p:sp>
        <p:nvSpPr>
          <p:cNvPr id="564" name="Google Shape;564;p51"/>
          <p:cNvSpPr txBox="1"/>
          <p:nvPr/>
        </p:nvSpPr>
        <p:spPr>
          <a:xfrm>
            <a:off x="228600" y="4504825"/>
            <a:ext cx="3974100" cy="122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10k events → 3580 neutrons → ~47% </a:t>
            </a:r>
            <a:endParaRPr>
              <a:latin typeface="Lato"/>
              <a:ea typeface="Lato"/>
              <a:cs typeface="Lato"/>
              <a:sym typeface="Lato"/>
            </a:endParaRPr>
          </a:p>
          <a:p>
            <a:pPr marL="914400" lvl="1" indent="-298450" algn="l" rtl="0">
              <a:lnSpc>
                <a:spcPct val="115000"/>
              </a:lnSpc>
              <a:spcBef>
                <a:spcPts val="0"/>
              </a:spcBef>
              <a:spcAft>
                <a:spcPts val="0"/>
              </a:spcAft>
              <a:buClr>
                <a:srgbClr val="FF0000"/>
              </a:buClr>
              <a:buSzPts val="1100"/>
              <a:buFont typeface="Lato"/>
              <a:buChar char="○"/>
            </a:pPr>
            <a:r>
              <a:rPr lang="en" sz="1200">
                <a:solidFill>
                  <a:srgbClr val="FF0000"/>
                </a:solidFill>
                <a:latin typeface="Lato"/>
                <a:ea typeface="Lato"/>
                <a:cs typeface="Lato"/>
                <a:sym typeface="Lato"/>
              </a:rPr>
              <a:t>Need to add 𝜋</a:t>
            </a:r>
            <a:r>
              <a:rPr lang="en" sz="1200" baseline="30000">
                <a:solidFill>
                  <a:srgbClr val="FF0000"/>
                </a:solidFill>
                <a:latin typeface="Lato"/>
                <a:ea typeface="Lato"/>
                <a:cs typeface="Lato"/>
                <a:sym typeface="Lato"/>
              </a:rPr>
              <a:t>0</a:t>
            </a:r>
            <a:r>
              <a:rPr lang="en" sz="1200">
                <a:solidFill>
                  <a:srgbClr val="FF0000"/>
                </a:solidFill>
                <a:latin typeface="Lato"/>
                <a:ea typeface="Lato"/>
                <a:cs typeface="Lato"/>
                <a:sym typeface="Lato"/>
              </a:rPr>
              <a:t> efficiency</a:t>
            </a:r>
            <a:r>
              <a:rPr lang="en">
                <a:solidFill>
                  <a:srgbClr val="FF0000"/>
                </a:solidFill>
                <a:latin typeface="Lato"/>
                <a:ea typeface="Lato"/>
                <a:cs typeface="Lato"/>
                <a:sym typeface="Lato"/>
              </a:rPr>
              <a:t> </a:t>
            </a:r>
            <a:endParaRPr>
              <a:solidFill>
                <a:srgbClr val="FF0000"/>
              </a:solidFill>
              <a:latin typeface="Lato"/>
              <a:ea typeface="Lato"/>
              <a:cs typeface="Lato"/>
              <a:sym typeface="Lato"/>
            </a:endParaRPr>
          </a:p>
        </p:txBody>
      </p:sp>
      <p:sp>
        <p:nvSpPr>
          <p:cNvPr id="565" name="Google Shape;565;p51"/>
          <p:cNvSpPr txBox="1"/>
          <p:nvPr/>
        </p:nvSpPr>
        <p:spPr>
          <a:xfrm>
            <a:off x="4594275" y="4555275"/>
            <a:ext cx="3974100" cy="122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a:latin typeface="Lato"/>
                <a:ea typeface="Lato"/>
                <a:cs typeface="Lato"/>
                <a:sym typeface="Lato"/>
              </a:rPr>
              <a:t>10k events → 6390 protons → ~47% </a:t>
            </a:r>
            <a:endParaRPr>
              <a:latin typeface="Lato"/>
              <a:ea typeface="Lato"/>
              <a:cs typeface="Lato"/>
              <a:sym typeface="Lato"/>
            </a:endParaRPr>
          </a:p>
          <a:p>
            <a:pPr marL="914400" lvl="1" indent="-298450" algn="l" rtl="0">
              <a:lnSpc>
                <a:spcPct val="115000"/>
              </a:lnSpc>
              <a:spcBef>
                <a:spcPts val="0"/>
              </a:spcBef>
              <a:spcAft>
                <a:spcPts val="0"/>
              </a:spcAft>
              <a:buClr>
                <a:srgbClr val="000000"/>
              </a:buClr>
              <a:buSzPts val="1100"/>
              <a:buFont typeface="Lato"/>
              <a:buChar char="○"/>
            </a:pPr>
            <a:r>
              <a:rPr lang="en" sz="1200">
                <a:solidFill>
                  <a:srgbClr val="FF0000"/>
                </a:solidFill>
                <a:latin typeface="Lato"/>
                <a:ea typeface="Lato"/>
                <a:cs typeface="Lato"/>
                <a:sym typeface="Lato"/>
              </a:rPr>
              <a:t>Need to add 𝜋</a:t>
            </a:r>
            <a:r>
              <a:rPr lang="en" sz="1200" baseline="30000">
                <a:solidFill>
                  <a:srgbClr val="FF0000"/>
                </a:solidFill>
                <a:latin typeface="Lato"/>
                <a:ea typeface="Lato"/>
                <a:cs typeface="Lato"/>
                <a:sym typeface="Lato"/>
              </a:rPr>
              <a:t>-</a:t>
            </a:r>
            <a:r>
              <a:rPr lang="en" sz="1200">
                <a:solidFill>
                  <a:srgbClr val="FF0000"/>
                </a:solidFill>
                <a:latin typeface="Lato"/>
                <a:ea typeface="Lato"/>
                <a:cs typeface="Lato"/>
                <a:sym typeface="Lato"/>
              </a:rPr>
              <a:t> efficiency</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2"/>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Virtual planes [p(e,e’K</a:t>
            </a:r>
            <a:r>
              <a:rPr lang="en" baseline="30000">
                <a:solidFill>
                  <a:srgbClr val="0000FF"/>
                </a:solidFill>
              </a:rPr>
              <a:t>+</a:t>
            </a:r>
            <a:r>
              <a:rPr lang="en">
                <a:solidFill>
                  <a:srgbClr val="0000FF"/>
                </a:solidFill>
              </a:rPr>
              <a:t>Λ</a:t>
            </a:r>
            <a:r>
              <a:rPr lang="en" baseline="30000">
                <a:solidFill>
                  <a:srgbClr val="0000FF"/>
                </a:solidFill>
              </a:rPr>
              <a:t>0</a:t>
            </a:r>
            <a:r>
              <a:rPr lang="en">
                <a:solidFill>
                  <a:srgbClr val="0000FF"/>
                </a:solidFill>
              </a:rPr>
              <a:t>)X ]</a:t>
            </a:r>
            <a:endParaRPr>
              <a:solidFill>
                <a:srgbClr val="0000FF"/>
              </a:solidFill>
            </a:endParaRPr>
          </a:p>
        </p:txBody>
      </p:sp>
      <p:sp>
        <p:nvSpPr>
          <p:cNvPr id="571" name="Google Shape;571;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572" name="Google Shape;572;p52"/>
          <p:cNvSpPr txBox="1"/>
          <p:nvPr/>
        </p:nvSpPr>
        <p:spPr>
          <a:xfrm>
            <a:off x="424650" y="1209925"/>
            <a:ext cx="5455500" cy="258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Lato"/>
              <a:buChar char="●"/>
            </a:pPr>
            <a:r>
              <a:rPr lang="en" sz="1200">
                <a:latin typeface="Lato"/>
                <a:ea typeface="Lato"/>
                <a:cs typeface="Lato"/>
                <a:sym typeface="Lato"/>
              </a:rPr>
              <a:t>Next step: Switch from virtual planes to the real size detector and check detector efficiency</a:t>
            </a:r>
            <a:endParaRPr sz="1200">
              <a:latin typeface="Lato"/>
              <a:ea typeface="Lato"/>
              <a:cs typeface="Lato"/>
              <a:sym typeface="Lato"/>
            </a:endParaRPr>
          </a:p>
        </p:txBody>
      </p:sp>
      <p:pic>
        <p:nvPicPr>
          <p:cNvPr id="573" name="Google Shape;573;p52"/>
          <p:cNvPicPr preferRelativeResize="0"/>
          <p:nvPr/>
        </p:nvPicPr>
        <p:blipFill rotWithShape="1">
          <a:blip r:embed="rId3">
            <a:alphaModFix/>
          </a:blip>
          <a:srcRect t="79605"/>
          <a:stretch/>
        </p:blipFill>
        <p:spPr>
          <a:xfrm>
            <a:off x="1066400" y="4232275"/>
            <a:ext cx="7011201" cy="710726"/>
          </a:xfrm>
          <a:prstGeom prst="rect">
            <a:avLst/>
          </a:prstGeom>
          <a:noFill/>
          <a:ln>
            <a:noFill/>
          </a:ln>
        </p:spPr>
      </p:pic>
      <p:sp>
        <p:nvSpPr>
          <p:cNvPr id="574" name="Google Shape;574;p52"/>
          <p:cNvSpPr txBox="1"/>
          <p:nvPr/>
        </p:nvSpPr>
        <p:spPr>
          <a:xfrm>
            <a:off x="4862825" y="4767700"/>
            <a:ext cx="14175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Virtual planes</a:t>
            </a:r>
            <a:endParaRPr>
              <a:latin typeface="Lato"/>
              <a:ea typeface="Lato"/>
              <a:cs typeface="Lato"/>
              <a:sym typeface="Lato"/>
            </a:endParaRPr>
          </a:p>
        </p:txBody>
      </p:sp>
      <p:cxnSp>
        <p:nvCxnSpPr>
          <p:cNvPr id="575" name="Google Shape;575;p52"/>
          <p:cNvCxnSpPr>
            <a:stCxn id="574" idx="0"/>
          </p:cNvCxnSpPr>
          <p:nvPr/>
        </p:nvCxnSpPr>
        <p:spPr>
          <a:xfrm rot="10800000">
            <a:off x="5122475" y="4631200"/>
            <a:ext cx="449100" cy="136500"/>
          </a:xfrm>
          <a:prstGeom prst="straightConnector1">
            <a:avLst/>
          </a:prstGeom>
          <a:noFill/>
          <a:ln w="9525" cap="flat" cmpd="sng">
            <a:solidFill>
              <a:schemeClr val="dk2"/>
            </a:solidFill>
            <a:prstDash val="solid"/>
            <a:round/>
            <a:headEnd type="none" w="med" len="med"/>
            <a:tailEnd type="triangle" w="med" len="med"/>
          </a:ln>
        </p:spPr>
      </p:cxnSp>
      <p:cxnSp>
        <p:nvCxnSpPr>
          <p:cNvPr id="576" name="Google Shape;576;p52"/>
          <p:cNvCxnSpPr>
            <a:stCxn id="574" idx="0"/>
          </p:cNvCxnSpPr>
          <p:nvPr/>
        </p:nvCxnSpPr>
        <p:spPr>
          <a:xfrm rot="10800000" flipH="1">
            <a:off x="5571575" y="4645300"/>
            <a:ext cx="406800" cy="122400"/>
          </a:xfrm>
          <a:prstGeom prst="straightConnector1">
            <a:avLst/>
          </a:prstGeom>
          <a:noFill/>
          <a:ln w="9525" cap="flat" cmpd="sng">
            <a:solidFill>
              <a:schemeClr val="dk2"/>
            </a:solidFill>
            <a:prstDash val="solid"/>
            <a:round/>
            <a:headEnd type="none" w="med" len="med"/>
            <a:tailEnd type="triangle" w="med" len="med"/>
          </a:ln>
        </p:spPr>
      </p:cxnSp>
      <p:grpSp>
        <p:nvGrpSpPr>
          <p:cNvPr id="577" name="Google Shape;577;p52"/>
          <p:cNvGrpSpPr/>
          <p:nvPr/>
        </p:nvGrpSpPr>
        <p:grpSpPr>
          <a:xfrm>
            <a:off x="33850" y="2056834"/>
            <a:ext cx="5673776" cy="2060581"/>
            <a:chOff x="33850" y="1828234"/>
            <a:chExt cx="5673776" cy="2060581"/>
          </a:xfrm>
        </p:grpSpPr>
        <p:pic>
          <p:nvPicPr>
            <p:cNvPr id="578" name="Google Shape;578;p52"/>
            <p:cNvPicPr preferRelativeResize="0"/>
            <p:nvPr/>
          </p:nvPicPr>
          <p:blipFill rotWithShape="1">
            <a:blip r:embed="rId4">
              <a:alphaModFix/>
            </a:blip>
            <a:srcRect/>
            <a:stretch/>
          </p:blipFill>
          <p:spPr>
            <a:xfrm>
              <a:off x="2898800" y="1835300"/>
              <a:ext cx="2808826" cy="2053515"/>
            </a:xfrm>
            <a:prstGeom prst="rect">
              <a:avLst/>
            </a:prstGeom>
            <a:noFill/>
            <a:ln>
              <a:noFill/>
            </a:ln>
          </p:spPr>
        </p:pic>
        <p:pic>
          <p:nvPicPr>
            <p:cNvPr id="579" name="Google Shape;579;p52"/>
            <p:cNvPicPr preferRelativeResize="0"/>
            <p:nvPr/>
          </p:nvPicPr>
          <p:blipFill rotWithShape="1">
            <a:blip r:embed="rId5">
              <a:alphaModFix/>
            </a:blip>
            <a:srcRect/>
            <a:stretch/>
          </p:blipFill>
          <p:spPr>
            <a:xfrm>
              <a:off x="33850" y="1828234"/>
              <a:ext cx="2808826" cy="2053526"/>
            </a:xfrm>
            <a:prstGeom prst="rect">
              <a:avLst/>
            </a:prstGeom>
            <a:noFill/>
            <a:ln>
              <a:noFill/>
            </a:ln>
          </p:spPr>
        </p:pic>
        <p:sp>
          <p:nvSpPr>
            <p:cNvPr id="580" name="Google Shape;580;p52"/>
            <p:cNvSpPr txBox="1"/>
            <p:nvPr/>
          </p:nvSpPr>
          <p:spPr>
            <a:xfrm>
              <a:off x="315750" y="2020925"/>
              <a:ext cx="792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Proton</a:t>
              </a:r>
              <a:endParaRPr>
                <a:solidFill>
                  <a:srgbClr val="FF0000"/>
                </a:solidFill>
                <a:latin typeface="Lato"/>
                <a:ea typeface="Lato"/>
                <a:cs typeface="Lato"/>
                <a:sym typeface="Lato"/>
              </a:endParaRPr>
            </a:p>
          </p:txBody>
        </p:sp>
        <p:sp>
          <p:nvSpPr>
            <p:cNvPr id="581" name="Google Shape;581;p52"/>
            <p:cNvSpPr txBox="1"/>
            <p:nvPr/>
          </p:nvSpPr>
          <p:spPr>
            <a:xfrm>
              <a:off x="3183750" y="2020925"/>
              <a:ext cx="792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𝜋</a:t>
              </a:r>
              <a:r>
                <a:rPr lang="en" baseline="30000">
                  <a:solidFill>
                    <a:srgbClr val="FF0000"/>
                  </a:solidFill>
                  <a:latin typeface="Lato"/>
                  <a:ea typeface="Lato"/>
                  <a:cs typeface="Lato"/>
                  <a:sym typeface="Lato"/>
                </a:rPr>
                <a:t>-</a:t>
              </a:r>
              <a:endParaRPr baseline="30000">
                <a:solidFill>
                  <a:srgbClr val="FF0000"/>
                </a:solidFill>
                <a:latin typeface="Lato"/>
                <a:ea typeface="Lato"/>
                <a:cs typeface="Lato"/>
                <a:sym typeface="Lato"/>
              </a:endParaRPr>
            </a:p>
          </p:txBody>
        </p:sp>
      </p:grpSp>
      <p:pic>
        <p:nvPicPr>
          <p:cNvPr id="582" name="Google Shape;582;p52"/>
          <p:cNvPicPr preferRelativeResize="0"/>
          <p:nvPr/>
        </p:nvPicPr>
        <p:blipFill rotWithShape="1">
          <a:blip r:embed="rId6">
            <a:alphaModFix/>
          </a:blip>
          <a:srcRect/>
          <a:stretch/>
        </p:blipFill>
        <p:spPr>
          <a:xfrm>
            <a:off x="5763751" y="1701699"/>
            <a:ext cx="3154976" cy="2306575"/>
          </a:xfrm>
          <a:prstGeom prst="rect">
            <a:avLst/>
          </a:prstGeom>
          <a:noFill/>
          <a:ln>
            <a:noFill/>
          </a:ln>
        </p:spPr>
      </p:pic>
      <p:sp>
        <p:nvSpPr>
          <p:cNvPr id="583" name="Google Shape;583;p52"/>
          <p:cNvSpPr txBox="1"/>
          <p:nvPr/>
        </p:nvSpPr>
        <p:spPr>
          <a:xfrm>
            <a:off x="6280325" y="1358125"/>
            <a:ext cx="27228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Angular distribution for Proton</a:t>
            </a:r>
            <a:endParaRPr>
              <a:latin typeface="Lato"/>
              <a:ea typeface="Lato"/>
              <a:cs typeface="Lato"/>
              <a:sym typeface="Lato"/>
            </a:endParaRPr>
          </a:p>
        </p:txBody>
      </p:sp>
      <p:grpSp>
        <p:nvGrpSpPr>
          <p:cNvPr id="584" name="Google Shape;584;p52"/>
          <p:cNvGrpSpPr/>
          <p:nvPr/>
        </p:nvGrpSpPr>
        <p:grpSpPr>
          <a:xfrm>
            <a:off x="8063050" y="3966600"/>
            <a:ext cx="855675" cy="1024500"/>
            <a:chOff x="8063050" y="4119000"/>
            <a:chExt cx="855675" cy="1024500"/>
          </a:xfrm>
        </p:grpSpPr>
        <p:cxnSp>
          <p:nvCxnSpPr>
            <p:cNvPr id="585" name="Google Shape;585;p52"/>
            <p:cNvCxnSpPr/>
            <p:nvPr/>
          </p:nvCxnSpPr>
          <p:spPr>
            <a:xfrm>
              <a:off x="8077601" y="4587637"/>
              <a:ext cx="616500" cy="13500"/>
            </a:xfrm>
            <a:prstGeom prst="straightConnector1">
              <a:avLst/>
            </a:prstGeom>
            <a:noFill/>
            <a:ln w="9525" cap="flat" cmpd="sng">
              <a:solidFill>
                <a:schemeClr val="dk2"/>
              </a:solidFill>
              <a:prstDash val="solid"/>
              <a:round/>
              <a:headEnd type="none" w="med" len="med"/>
              <a:tailEnd type="triangle" w="med" len="med"/>
            </a:ln>
          </p:spPr>
        </p:cxnSp>
        <p:cxnSp>
          <p:nvCxnSpPr>
            <p:cNvPr id="586" name="Google Shape;586;p52"/>
            <p:cNvCxnSpPr/>
            <p:nvPr/>
          </p:nvCxnSpPr>
          <p:spPr>
            <a:xfrm rot="10800000" flipH="1">
              <a:off x="8077601" y="4350637"/>
              <a:ext cx="272700" cy="237000"/>
            </a:xfrm>
            <a:prstGeom prst="straightConnector1">
              <a:avLst/>
            </a:prstGeom>
            <a:noFill/>
            <a:ln w="9525" cap="flat" cmpd="sng">
              <a:solidFill>
                <a:schemeClr val="dk2"/>
              </a:solidFill>
              <a:prstDash val="solid"/>
              <a:round/>
              <a:headEnd type="none" w="med" len="med"/>
              <a:tailEnd type="triangle" w="med" len="med"/>
            </a:ln>
          </p:spPr>
        </p:cxnSp>
        <p:sp>
          <p:nvSpPr>
            <p:cNvPr id="587" name="Google Shape;587;p52"/>
            <p:cNvSpPr txBox="1"/>
            <p:nvPr/>
          </p:nvSpPr>
          <p:spPr>
            <a:xfrm>
              <a:off x="8616925" y="4352500"/>
              <a:ext cx="3018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Z</a:t>
              </a:r>
              <a:endParaRPr sz="1200">
                <a:latin typeface="Lato"/>
                <a:ea typeface="Lato"/>
                <a:cs typeface="Lato"/>
                <a:sym typeface="Lato"/>
              </a:endParaRPr>
            </a:p>
          </p:txBody>
        </p:sp>
        <p:sp>
          <p:nvSpPr>
            <p:cNvPr id="588" name="Google Shape;588;p52"/>
            <p:cNvSpPr txBox="1"/>
            <p:nvPr/>
          </p:nvSpPr>
          <p:spPr>
            <a:xfrm>
              <a:off x="8269575" y="4119000"/>
              <a:ext cx="3018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X</a:t>
              </a:r>
              <a:endParaRPr sz="1200">
                <a:latin typeface="Lato"/>
                <a:ea typeface="Lato"/>
                <a:cs typeface="Lato"/>
                <a:sym typeface="Lato"/>
              </a:endParaRPr>
            </a:p>
          </p:txBody>
        </p:sp>
        <p:sp>
          <p:nvSpPr>
            <p:cNvPr id="589" name="Google Shape;589;p52"/>
            <p:cNvSpPr txBox="1"/>
            <p:nvPr/>
          </p:nvSpPr>
          <p:spPr>
            <a:xfrm>
              <a:off x="8063050" y="4785600"/>
              <a:ext cx="3018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Y</a:t>
              </a:r>
              <a:endParaRPr sz="1200">
                <a:latin typeface="Lato"/>
                <a:ea typeface="Lato"/>
                <a:cs typeface="Lato"/>
                <a:sym typeface="Lato"/>
              </a:endParaRPr>
            </a:p>
          </p:txBody>
        </p:sp>
        <p:cxnSp>
          <p:nvCxnSpPr>
            <p:cNvPr id="590" name="Google Shape;590;p52"/>
            <p:cNvCxnSpPr/>
            <p:nvPr/>
          </p:nvCxnSpPr>
          <p:spPr>
            <a:xfrm flipH="1">
              <a:off x="8076701" y="4587637"/>
              <a:ext cx="900" cy="4647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Off-Shell Considerations</a:t>
            </a:r>
            <a:endParaRPr/>
          </a:p>
        </p:txBody>
      </p:sp>
      <p:sp>
        <p:nvSpPr>
          <p:cNvPr id="119" name="Google Shape;119;p17"/>
          <p:cNvSpPr txBox="1">
            <a:spLocks noGrp="1"/>
          </p:cNvSpPr>
          <p:nvPr>
            <p:ph type="body" idx="1"/>
          </p:nvPr>
        </p:nvSpPr>
        <p:spPr>
          <a:xfrm>
            <a:off x="653250" y="1237125"/>
            <a:ext cx="51570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600">
                <a:solidFill>
                  <a:srgbClr val="000000"/>
                </a:solidFill>
              </a:rPr>
              <a:t>The Sullivan process can provide reliable access to a meson target as t becomes </a:t>
            </a:r>
            <a:r>
              <a:rPr lang="en" sz="1600">
                <a:solidFill>
                  <a:srgbClr val="FF0000"/>
                </a:solidFill>
              </a:rPr>
              <a:t>space-like</a:t>
            </a:r>
            <a:r>
              <a:rPr lang="en" sz="1400">
                <a:solidFill>
                  <a:srgbClr val="000000"/>
                </a:solidFill>
              </a:rPr>
              <a:t> </a:t>
            </a:r>
            <a:endParaRPr sz="14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If the pole associated with the </a:t>
            </a:r>
            <a:r>
              <a:rPr lang="en" sz="1600">
                <a:solidFill>
                  <a:srgbClr val="FF0000"/>
                </a:solidFill>
              </a:rPr>
              <a:t>ground-state meson</a:t>
            </a:r>
            <a:r>
              <a:rPr lang="en" sz="1600">
                <a:solidFill>
                  <a:srgbClr val="000000"/>
                </a:solidFill>
              </a:rPr>
              <a:t> remains the dominant feature of the process </a:t>
            </a:r>
            <a:endParaRPr sz="16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the structure of the related correlation evolves slowly and smoothly with virtuality</a:t>
            </a:r>
            <a:endParaRPr sz="1400">
              <a:solidFill>
                <a:srgbClr val="000000"/>
              </a:solidFill>
            </a:endParaRPr>
          </a:p>
          <a:p>
            <a:pPr marL="457200" lvl="0" indent="-317500" algn="l" rtl="0">
              <a:spcBef>
                <a:spcPts val="0"/>
              </a:spcBef>
              <a:spcAft>
                <a:spcPts val="0"/>
              </a:spcAft>
              <a:buClr>
                <a:srgbClr val="000000"/>
              </a:buClr>
              <a:buSzPts val="1400"/>
              <a:buChar char="●"/>
            </a:pPr>
            <a:r>
              <a:rPr lang="en" sz="1600">
                <a:solidFill>
                  <a:srgbClr val="000000"/>
                </a:solidFill>
              </a:rPr>
              <a:t>Recent theoretical calculations found that changes in pion structure are modest so that a well-constrained experimental analysis should be reliable</a:t>
            </a:r>
            <a:r>
              <a:rPr lang="en" sz="1400">
                <a:solidFill>
                  <a:srgbClr val="000000"/>
                </a:solidFill>
              </a:rPr>
              <a:t> </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For the </a:t>
            </a:r>
            <a:r>
              <a:rPr lang="en" sz="1400">
                <a:solidFill>
                  <a:srgbClr val="FF9900"/>
                </a:solidFill>
              </a:rPr>
              <a:t>pion</a:t>
            </a:r>
            <a:r>
              <a:rPr lang="en" sz="1400">
                <a:solidFill>
                  <a:srgbClr val="000000"/>
                </a:solidFill>
              </a:rPr>
              <a:t> when -t ≤ 0.6 GeV</a:t>
            </a:r>
            <a:r>
              <a:rPr lang="en" sz="1400" baseline="30000">
                <a:solidFill>
                  <a:srgbClr val="000000"/>
                </a:solidFill>
              </a:rPr>
              <a:t>2</a:t>
            </a:r>
            <a:endParaRPr sz="1400" baseline="300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For the </a:t>
            </a:r>
            <a:r>
              <a:rPr lang="en" sz="1400">
                <a:solidFill>
                  <a:srgbClr val="0000FF"/>
                </a:solidFill>
              </a:rPr>
              <a:t>kaon</a:t>
            </a:r>
            <a:r>
              <a:rPr lang="en" sz="1400">
                <a:solidFill>
                  <a:srgbClr val="000000"/>
                </a:solidFill>
              </a:rPr>
              <a:t> when -t ≤ 0.9 GeV</a:t>
            </a:r>
            <a:r>
              <a:rPr lang="en" sz="1400" baseline="30000">
                <a:solidFill>
                  <a:srgbClr val="000000"/>
                </a:solidFill>
              </a:rPr>
              <a:t>2</a:t>
            </a:r>
            <a:endParaRPr sz="1400" baseline="30000">
              <a:solidFill>
                <a:srgbClr val="000000"/>
              </a:solidFill>
            </a:endParaRPr>
          </a:p>
        </p:txBody>
      </p:sp>
      <p:sp>
        <p:nvSpPr>
          <p:cNvPr id="120" name="Google Shape;120;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21" name="Google Shape;121;p17"/>
          <p:cNvSpPr txBox="1"/>
          <p:nvPr/>
        </p:nvSpPr>
        <p:spPr>
          <a:xfrm>
            <a:off x="5772700" y="3389301"/>
            <a:ext cx="3393900" cy="27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6AA84F"/>
                </a:solidFill>
                <a:latin typeface="Lato"/>
                <a:ea typeface="Lato"/>
                <a:cs typeface="Lato"/>
                <a:sym typeface="Lato"/>
              </a:rPr>
              <a:t>S-X Qin, C. Chen, C. Mezrag, C.D. Roberts, Phys. Rev. C 97 (2018) 015203</a:t>
            </a: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1600"/>
              </a:spcAft>
              <a:buNone/>
            </a:pPr>
            <a:endParaRPr sz="800" i="1">
              <a:solidFill>
                <a:srgbClr val="6AA84F"/>
              </a:solidFill>
              <a:latin typeface="Lato"/>
              <a:ea typeface="Lato"/>
              <a:cs typeface="Lato"/>
              <a:sym typeface="Lato"/>
            </a:endParaRPr>
          </a:p>
        </p:txBody>
      </p:sp>
      <p:pic>
        <p:nvPicPr>
          <p:cNvPr id="122" name="Google Shape;122;p17"/>
          <p:cNvPicPr preferRelativeResize="0"/>
          <p:nvPr/>
        </p:nvPicPr>
        <p:blipFill>
          <a:blip r:embed="rId3">
            <a:alphaModFix/>
          </a:blip>
          <a:stretch>
            <a:fillRect/>
          </a:stretch>
        </p:blipFill>
        <p:spPr>
          <a:xfrm>
            <a:off x="6067900" y="1301375"/>
            <a:ext cx="2631333" cy="2005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Experimental Validation</a:t>
            </a:r>
            <a:endParaRPr/>
          </a:p>
        </p:txBody>
      </p:sp>
      <p:sp>
        <p:nvSpPr>
          <p:cNvPr id="128" name="Google Shape;128;p18"/>
          <p:cNvSpPr txBox="1">
            <a:spLocks noGrp="1"/>
          </p:cNvSpPr>
          <p:nvPr>
            <p:ph type="body" idx="1"/>
          </p:nvPr>
        </p:nvSpPr>
        <p:spPr>
          <a:xfrm>
            <a:off x="653250" y="1237125"/>
            <a:ext cx="46377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To check these conditions are satisfied empirically...</a:t>
            </a:r>
            <a:endParaRPr sz="16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data is taken covering a </a:t>
            </a:r>
            <a:r>
              <a:rPr lang="en" sz="1400">
                <a:solidFill>
                  <a:srgbClr val="FF0000"/>
                </a:solidFill>
              </a:rPr>
              <a:t>range in t</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compare this data with phenomenological and theoretical expectations</a:t>
            </a:r>
            <a:endParaRPr sz="1400">
              <a:solidFill>
                <a:srgbClr val="000000"/>
              </a:solidFill>
            </a:endParaRPr>
          </a:p>
          <a:p>
            <a:pPr marL="1371600" lvl="2" indent="-304800" algn="l" rtl="0">
              <a:spcBef>
                <a:spcPts val="0"/>
              </a:spcBef>
              <a:spcAft>
                <a:spcPts val="0"/>
              </a:spcAft>
              <a:buClr>
                <a:srgbClr val="000000"/>
              </a:buClr>
              <a:buSzPts val="1200"/>
              <a:buFont typeface="Arial"/>
              <a:buChar char="■"/>
            </a:pPr>
            <a:r>
              <a:rPr lang="en" sz="1200">
                <a:solidFill>
                  <a:srgbClr val="000000"/>
                </a:solidFill>
              </a:rPr>
              <a:t>F</a:t>
            </a:r>
            <a:r>
              <a:rPr lang="en" sz="1200" baseline="-25000">
                <a:solidFill>
                  <a:srgbClr val="000000"/>
                </a:solidFill>
              </a:rPr>
              <a:t>π</a:t>
            </a:r>
            <a:r>
              <a:rPr lang="en" sz="1200">
                <a:solidFill>
                  <a:srgbClr val="000000"/>
                </a:solidFill>
              </a:rPr>
              <a:t> values </a:t>
            </a:r>
            <a:r>
              <a:rPr lang="en" sz="1200">
                <a:solidFill>
                  <a:srgbClr val="FF0000"/>
                </a:solidFill>
              </a:rPr>
              <a:t>do not</a:t>
            </a:r>
            <a:r>
              <a:rPr lang="en" sz="1200">
                <a:solidFill>
                  <a:srgbClr val="000000"/>
                </a:solidFill>
              </a:rPr>
              <a:t> depend on -t to give confidence in applicability of model to the kinematic regime of the data</a:t>
            </a:r>
            <a:endParaRPr sz="12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Verify that the pion pole diagram is the </a:t>
            </a:r>
            <a:r>
              <a:rPr lang="en" sz="1400">
                <a:solidFill>
                  <a:srgbClr val="FF0000"/>
                </a:solidFill>
              </a:rPr>
              <a:t>dominant contribution</a:t>
            </a:r>
            <a:r>
              <a:rPr lang="en" sz="1400">
                <a:solidFill>
                  <a:srgbClr val="000000"/>
                </a:solidFill>
              </a:rPr>
              <a:t> in the reaction mechanism</a:t>
            </a:r>
            <a:endParaRPr sz="1400">
              <a:solidFill>
                <a:srgbClr val="000000"/>
              </a:solidFill>
            </a:endParaRPr>
          </a:p>
          <a:p>
            <a:pPr marL="1371600" lvl="2" indent="-304800" algn="l" rtl="0">
              <a:lnSpc>
                <a:spcPct val="100000"/>
              </a:lnSpc>
              <a:spcBef>
                <a:spcPts val="0"/>
              </a:spcBef>
              <a:spcAft>
                <a:spcPts val="0"/>
              </a:spcAft>
              <a:buClr>
                <a:srgbClr val="000000"/>
              </a:buClr>
              <a:buSzPts val="1200"/>
              <a:buFont typeface="Courier New"/>
              <a:buChar char="■"/>
            </a:pPr>
            <a:r>
              <a:rPr lang="en" sz="1200">
                <a:solidFill>
                  <a:srgbClr val="000000"/>
                </a:solidFill>
              </a:rPr>
              <a:t>R</a:t>
            </a:r>
            <a:r>
              <a:rPr lang="en" sz="1200" baseline="-25000">
                <a:solidFill>
                  <a:srgbClr val="000000"/>
                </a:solidFill>
              </a:rPr>
              <a:t>L</a:t>
            </a:r>
            <a:r>
              <a:rPr lang="en" sz="1200">
                <a:solidFill>
                  <a:srgbClr val="000000"/>
                </a:solidFill>
              </a:rPr>
              <a:t> (= σ</a:t>
            </a:r>
            <a:r>
              <a:rPr lang="en" sz="1200" baseline="-25000">
                <a:solidFill>
                  <a:srgbClr val="000000"/>
                </a:solidFill>
              </a:rPr>
              <a:t>L</a:t>
            </a:r>
            <a:r>
              <a:rPr lang="en" sz="1200">
                <a:solidFill>
                  <a:srgbClr val="000000"/>
                </a:solidFill>
              </a:rPr>
              <a:t>(π</a:t>
            </a:r>
            <a:r>
              <a:rPr lang="en" sz="1200" baseline="30000">
                <a:solidFill>
                  <a:srgbClr val="000000"/>
                </a:solidFill>
              </a:rPr>
              <a:t>-</a:t>
            </a:r>
            <a:r>
              <a:rPr lang="en" sz="1200">
                <a:solidFill>
                  <a:srgbClr val="000000"/>
                </a:solidFill>
              </a:rPr>
              <a:t>)/σ</a:t>
            </a:r>
            <a:r>
              <a:rPr lang="en" sz="1200" baseline="-25000">
                <a:solidFill>
                  <a:srgbClr val="000000"/>
                </a:solidFill>
              </a:rPr>
              <a:t>L</a:t>
            </a:r>
            <a:r>
              <a:rPr lang="en" sz="1200">
                <a:solidFill>
                  <a:srgbClr val="000000"/>
                </a:solidFill>
              </a:rPr>
              <a:t>(π</a:t>
            </a:r>
            <a:r>
              <a:rPr lang="en" sz="1200" baseline="30000">
                <a:solidFill>
                  <a:srgbClr val="000000"/>
                </a:solidFill>
              </a:rPr>
              <a:t>+</a:t>
            </a:r>
            <a:r>
              <a:rPr lang="en" sz="1200">
                <a:solidFill>
                  <a:srgbClr val="000000"/>
                </a:solidFill>
              </a:rPr>
              <a:t>)) approaches the </a:t>
            </a:r>
            <a:r>
              <a:rPr lang="en" sz="1200">
                <a:solidFill>
                  <a:srgbClr val="FF0000"/>
                </a:solidFill>
              </a:rPr>
              <a:t>pion charge ratio</a:t>
            </a:r>
            <a:r>
              <a:rPr lang="en" sz="1200">
                <a:solidFill>
                  <a:srgbClr val="000000"/>
                </a:solidFill>
              </a:rPr>
              <a:t>, consistent with pion pole dominance</a:t>
            </a:r>
            <a:endParaRPr sz="1200">
              <a:solidFill>
                <a:srgbClr val="000000"/>
              </a:solidFill>
            </a:endParaRPr>
          </a:p>
          <a:p>
            <a:pPr marL="0" lvl="0" indent="0" algn="l" rtl="0">
              <a:spcBef>
                <a:spcPts val="0"/>
              </a:spcBef>
              <a:spcAft>
                <a:spcPts val="1000"/>
              </a:spcAft>
              <a:buNone/>
            </a:pPr>
            <a:endParaRPr sz="1600">
              <a:solidFill>
                <a:srgbClr val="000000"/>
              </a:solidFill>
            </a:endParaRPr>
          </a:p>
        </p:txBody>
      </p:sp>
      <p:sp>
        <p:nvSpPr>
          <p:cNvPr id="129" name="Google Shape;129;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30" name="Google Shape;130;p18"/>
          <p:cNvSpPr txBox="1"/>
          <p:nvPr/>
        </p:nvSpPr>
        <p:spPr>
          <a:xfrm>
            <a:off x="5290950" y="4284076"/>
            <a:ext cx="3393900" cy="27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i="1">
                <a:solidFill>
                  <a:srgbClr val="6AA84F"/>
                </a:solidFill>
                <a:latin typeface="Lato"/>
                <a:ea typeface="Lato"/>
                <a:cs typeface="Lato"/>
                <a:sym typeface="Lato"/>
              </a:rPr>
              <a:t>T. Horn, C.D. Roberts, J. Phys. G43 (2016) no.7, 073001</a:t>
            </a: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 sz="800" i="1">
                <a:solidFill>
                  <a:srgbClr val="6AA84F"/>
                </a:solidFill>
                <a:latin typeface="Lato"/>
                <a:ea typeface="Lato"/>
                <a:cs typeface="Lato"/>
                <a:sym typeface="Lato"/>
              </a:rPr>
              <a:t>G. Huber et al, PRL112 (2014)182501</a:t>
            </a: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 sz="800" i="1">
                <a:solidFill>
                  <a:srgbClr val="6AA84F"/>
                </a:solidFill>
                <a:latin typeface="Lato"/>
                <a:ea typeface="Lato"/>
                <a:cs typeface="Lato"/>
                <a:sym typeface="Lato"/>
              </a:rPr>
              <a:t>R. J. Perry et al., arXiV:1811.09356 (2019)</a:t>
            </a: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1600"/>
              </a:spcAft>
              <a:buNone/>
            </a:pPr>
            <a:endParaRPr sz="800" i="1">
              <a:solidFill>
                <a:srgbClr val="6AA84F"/>
              </a:solidFill>
              <a:latin typeface="Lato"/>
              <a:ea typeface="Lato"/>
              <a:cs typeface="Lato"/>
              <a:sym typeface="Lato"/>
            </a:endParaRPr>
          </a:p>
        </p:txBody>
      </p:sp>
      <p:grpSp>
        <p:nvGrpSpPr>
          <p:cNvPr id="131" name="Google Shape;131;p18"/>
          <p:cNvGrpSpPr/>
          <p:nvPr/>
        </p:nvGrpSpPr>
        <p:grpSpPr>
          <a:xfrm>
            <a:off x="5419197" y="954182"/>
            <a:ext cx="3513947" cy="3141328"/>
            <a:chOff x="4593265" y="1142975"/>
            <a:chExt cx="4553515" cy="4540804"/>
          </a:xfrm>
        </p:grpSpPr>
        <p:pic>
          <p:nvPicPr>
            <p:cNvPr id="132" name="Google Shape;132;p18"/>
            <p:cNvPicPr preferRelativeResize="0"/>
            <p:nvPr/>
          </p:nvPicPr>
          <p:blipFill rotWithShape="1">
            <a:blip r:embed="rId3">
              <a:alphaModFix/>
            </a:blip>
            <a:srcRect l="4443"/>
            <a:stretch/>
          </p:blipFill>
          <p:spPr>
            <a:xfrm>
              <a:off x="4593265" y="1142975"/>
              <a:ext cx="4553515" cy="4540804"/>
            </a:xfrm>
            <a:prstGeom prst="rect">
              <a:avLst/>
            </a:prstGeom>
            <a:noFill/>
            <a:ln>
              <a:noFill/>
            </a:ln>
          </p:spPr>
        </p:pic>
        <p:sp>
          <p:nvSpPr>
            <p:cNvPr id="133" name="Google Shape;133;p18"/>
            <p:cNvSpPr txBox="1"/>
            <p:nvPr/>
          </p:nvSpPr>
          <p:spPr>
            <a:xfrm>
              <a:off x="5029371" y="1296282"/>
              <a:ext cx="642600" cy="4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a:solidFill>
                    <a:srgbClr val="000000"/>
                  </a:solidFill>
                  <a:latin typeface="Arial"/>
                  <a:ea typeface="Arial"/>
                  <a:cs typeface="Arial"/>
                  <a:sym typeface="Arial"/>
                </a:rPr>
                <a:t>F</a:t>
              </a:r>
              <a:r>
                <a:rPr lang="en" sz="1800" b="0" i="0" u="none" baseline="-25000">
                  <a:solidFill>
                    <a:srgbClr val="000000"/>
                  </a:solidFill>
                  <a:latin typeface="Noto Sans Symbols"/>
                  <a:ea typeface="Noto Sans Symbols"/>
                  <a:cs typeface="Noto Sans Symbols"/>
                  <a:sym typeface="Noto Sans Symbols"/>
                </a:rPr>
                <a:t>π</a:t>
              </a:r>
              <a:r>
                <a:rPr lang="en" sz="1800" b="0" i="0" u="none">
                  <a:solidFill>
                    <a:srgbClr val="000000"/>
                  </a:solidFill>
                  <a:latin typeface="Arial"/>
                  <a:ea typeface="Arial"/>
                  <a:cs typeface="Arial"/>
                  <a:sym typeface="Arial"/>
                </a:rPr>
                <a:t> </a:t>
              </a:r>
              <a:endParaRPr/>
            </a:p>
          </p:txBody>
        </p:sp>
        <p:pic>
          <p:nvPicPr>
            <p:cNvPr id="134" name="Google Shape;134;p18"/>
            <p:cNvPicPr preferRelativeResize="0"/>
            <p:nvPr/>
          </p:nvPicPr>
          <p:blipFill rotWithShape="1">
            <a:blip r:embed="rId4">
              <a:alphaModFix/>
            </a:blip>
            <a:srcRect/>
            <a:stretch/>
          </p:blipFill>
          <p:spPr>
            <a:xfrm>
              <a:off x="5040313" y="3581400"/>
              <a:ext cx="1404256" cy="744518"/>
            </a:xfrm>
            <a:prstGeom prst="rect">
              <a:avLst/>
            </a:prstGeom>
            <a:noFill/>
            <a:ln>
              <a:noFill/>
            </a:ln>
          </p:spPr>
        </p:pic>
      </p:grpSp>
      <p:sp>
        <p:nvSpPr>
          <p:cNvPr id="135" name="Google Shape;135;p18"/>
          <p:cNvSpPr txBox="1"/>
          <p:nvPr/>
        </p:nvSpPr>
        <p:spPr>
          <a:xfrm>
            <a:off x="6811500" y="2229500"/>
            <a:ext cx="1209000" cy="294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a:solidFill>
                  <a:srgbClr val="000000"/>
                </a:solidFill>
                <a:latin typeface="Arial"/>
                <a:ea typeface="Arial"/>
                <a:cs typeface="Arial"/>
                <a:sym typeface="Arial"/>
              </a:rPr>
              <a:t>-t [GeV</a:t>
            </a:r>
            <a:r>
              <a:rPr lang="en" sz="1800" b="1" i="0" u="none" baseline="30000">
                <a:solidFill>
                  <a:srgbClr val="000000"/>
                </a:solidFill>
                <a:latin typeface="Arial"/>
                <a:ea typeface="Arial"/>
                <a:cs typeface="Arial"/>
                <a:sym typeface="Arial"/>
              </a:rPr>
              <a:t>2</a:t>
            </a:r>
            <a:r>
              <a:rPr lang="en" sz="1800" b="1" i="0" u="none">
                <a:solidFill>
                  <a:srgbClr val="000000"/>
                </a:solidFill>
                <a:latin typeface="Arial"/>
                <a:ea typeface="Arial"/>
                <a:cs typeface="Arial"/>
                <a:sym typeface="Arial"/>
              </a:rPr>
              <a:t>]</a:t>
            </a:r>
            <a:endParaRPr/>
          </a:p>
        </p:txBody>
      </p:sp>
      <p:sp>
        <p:nvSpPr>
          <p:cNvPr id="136" name="Google Shape;136;p18"/>
          <p:cNvSpPr txBox="1"/>
          <p:nvPr/>
        </p:nvSpPr>
        <p:spPr>
          <a:xfrm>
            <a:off x="6811500" y="3887375"/>
            <a:ext cx="1209000" cy="2943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a:solidFill>
                  <a:srgbClr val="000000"/>
                </a:solidFill>
                <a:latin typeface="Arial"/>
                <a:ea typeface="Arial"/>
                <a:cs typeface="Arial"/>
                <a:sym typeface="Arial"/>
              </a:rPr>
              <a:t>-t [GeV</a:t>
            </a:r>
            <a:r>
              <a:rPr lang="en" sz="1800" b="1" i="0" u="none" baseline="30000">
                <a:solidFill>
                  <a:srgbClr val="000000"/>
                </a:solidFill>
                <a:latin typeface="Arial"/>
                <a:ea typeface="Arial"/>
                <a:cs typeface="Arial"/>
                <a:sym typeface="Arial"/>
              </a:rPr>
              <a:t>2</a:t>
            </a:r>
            <a:r>
              <a:rPr lang="en" sz="1800" b="1" i="0" u="none">
                <a:solidFill>
                  <a:srgbClr val="000000"/>
                </a:solidFill>
                <a:latin typeface="Arial"/>
                <a:ea typeface="Arial"/>
                <a:cs typeface="Arial"/>
                <a:sym typeface="Aria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9"/>
          <p:cNvPicPr preferRelativeResize="0"/>
          <p:nvPr/>
        </p:nvPicPr>
        <p:blipFill>
          <a:blip r:embed="rId3">
            <a:alphaModFix/>
          </a:blip>
          <a:stretch>
            <a:fillRect/>
          </a:stretch>
        </p:blipFill>
        <p:spPr>
          <a:xfrm>
            <a:off x="3744174" y="1102350"/>
            <a:ext cx="2499301" cy="2661599"/>
          </a:xfrm>
          <a:prstGeom prst="rect">
            <a:avLst/>
          </a:prstGeom>
          <a:noFill/>
          <a:ln>
            <a:noFill/>
          </a:ln>
        </p:spPr>
      </p:pic>
      <p:pic>
        <p:nvPicPr>
          <p:cNvPr id="142" name="Google Shape;142;p19"/>
          <p:cNvPicPr preferRelativeResize="0"/>
          <p:nvPr/>
        </p:nvPicPr>
        <p:blipFill rotWithShape="1">
          <a:blip r:embed="rId4">
            <a:alphaModFix/>
          </a:blip>
          <a:srcRect t="5428"/>
          <a:stretch/>
        </p:blipFill>
        <p:spPr>
          <a:xfrm>
            <a:off x="6296550" y="2817125"/>
            <a:ext cx="2780975" cy="2046150"/>
          </a:xfrm>
          <a:prstGeom prst="rect">
            <a:avLst/>
          </a:prstGeom>
          <a:noFill/>
          <a:ln>
            <a:noFill/>
          </a:ln>
        </p:spPr>
      </p:pic>
      <p:sp>
        <p:nvSpPr>
          <p:cNvPr id="143" name="Google Shape;143;p19"/>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Pion Structure Function Measurements</a:t>
            </a:r>
            <a:endParaRPr/>
          </a:p>
        </p:txBody>
      </p:sp>
      <p:sp>
        <p:nvSpPr>
          <p:cNvPr id="144" name="Google Shape;144;p19"/>
          <p:cNvSpPr txBox="1">
            <a:spLocks noGrp="1"/>
          </p:cNvSpPr>
          <p:nvPr>
            <p:ph type="body" idx="1"/>
          </p:nvPr>
        </p:nvSpPr>
        <p:spPr>
          <a:xfrm>
            <a:off x="653250" y="1237125"/>
            <a:ext cx="3234300" cy="266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Char char="●"/>
            </a:pPr>
            <a:r>
              <a:rPr lang="en" sz="1400">
                <a:solidFill>
                  <a:srgbClr val="000000"/>
                </a:solidFill>
              </a:rPr>
              <a:t>Knowledge of the pion structure function is very limited…</a:t>
            </a:r>
            <a:endParaRPr sz="1400">
              <a:solidFill>
                <a:srgbClr val="000000"/>
              </a:solidFill>
            </a:endParaRPr>
          </a:p>
          <a:p>
            <a:pPr marL="914400" lvl="1" indent="-304800" algn="l" rtl="0">
              <a:spcBef>
                <a:spcPts val="0"/>
              </a:spcBef>
              <a:spcAft>
                <a:spcPts val="0"/>
              </a:spcAft>
              <a:buClr>
                <a:srgbClr val="000000"/>
              </a:buClr>
              <a:buSzPts val="1200"/>
              <a:buFont typeface="Arial"/>
              <a:buChar char="○"/>
            </a:pPr>
            <a:r>
              <a:rPr lang="en" sz="1200">
                <a:solidFill>
                  <a:srgbClr val="FF0000"/>
                </a:solidFill>
              </a:rPr>
              <a:t>HERA TDIS data</a:t>
            </a:r>
            <a:r>
              <a:rPr lang="en" sz="1200">
                <a:solidFill>
                  <a:srgbClr val="000000"/>
                </a:solidFill>
              </a:rPr>
              <a:t> - at low x through Sullivan process (left)</a:t>
            </a:r>
            <a:endParaRPr sz="1200">
              <a:solidFill>
                <a:srgbClr val="000000"/>
              </a:solidFill>
            </a:endParaRPr>
          </a:p>
          <a:p>
            <a:pPr marL="914400" lvl="1" indent="-304800" algn="l" rtl="0">
              <a:spcBef>
                <a:spcPts val="0"/>
              </a:spcBef>
              <a:spcAft>
                <a:spcPts val="0"/>
              </a:spcAft>
              <a:buClr>
                <a:srgbClr val="000000"/>
              </a:buClr>
              <a:buSzPts val="1200"/>
              <a:buFont typeface="Arial"/>
              <a:buChar char="○"/>
            </a:pPr>
            <a:r>
              <a:rPr lang="en" sz="1200">
                <a:solidFill>
                  <a:srgbClr val="FF0000"/>
                </a:solidFill>
              </a:rPr>
              <a:t>Pionic Drell-Yan</a:t>
            </a:r>
            <a:r>
              <a:rPr lang="en" sz="1200">
                <a:solidFill>
                  <a:srgbClr val="000000"/>
                </a:solidFill>
              </a:rPr>
              <a:t> from nucleons in nuclei - at large x (right)</a:t>
            </a:r>
            <a:endParaRPr sz="1200">
              <a:solidFill>
                <a:srgbClr val="000000"/>
              </a:solidFill>
            </a:endParaRPr>
          </a:p>
          <a:p>
            <a:pPr marL="457200" lvl="0" indent="-317500" algn="l" rtl="0">
              <a:spcBef>
                <a:spcPts val="0"/>
              </a:spcBef>
              <a:spcAft>
                <a:spcPts val="0"/>
              </a:spcAft>
              <a:buClr>
                <a:srgbClr val="000000"/>
              </a:buClr>
              <a:buSzPts val="1400"/>
              <a:buFont typeface="Arial"/>
              <a:buChar char="●"/>
            </a:pPr>
            <a:r>
              <a:rPr lang="en" sz="1400">
                <a:solidFill>
                  <a:srgbClr val="000000"/>
                </a:solidFill>
              </a:rPr>
              <a:t>One pion exchange is the dominant mechanism</a:t>
            </a:r>
            <a:endParaRPr sz="1400">
              <a:solidFill>
                <a:srgbClr val="000000"/>
              </a:solidFill>
            </a:endParaRPr>
          </a:p>
          <a:p>
            <a:pPr marL="914400" lvl="1" indent="-304800" algn="l" rtl="0">
              <a:spcBef>
                <a:spcPts val="0"/>
              </a:spcBef>
              <a:spcAft>
                <a:spcPts val="0"/>
              </a:spcAft>
              <a:buClr>
                <a:srgbClr val="000000"/>
              </a:buClr>
              <a:buSzPts val="1200"/>
              <a:buFont typeface="Arial"/>
              <a:buChar char="○"/>
            </a:pPr>
            <a:r>
              <a:rPr lang="en" sz="1200">
                <a:solidFill>
                  <a:srgbClr val="000000"/>
                </a:solidFill>
              </a:rPr>
              <a:t>Can extract pion structure function</a:t>
            </a:r>
            <a:endParaRPr sz="1200">
              <a:solidFill>
                <a:srgbClr val="000000"/>
              </a:solidFill>
            </a:endParaRPr>
          </a:p>
          <a:p>
            <a:pPr marL="914400" lvl="1" indent="-304800" algn="l" rtl="0">
              <a:spcBef>
                <a:spcPts val="0"/>
              </a:spcBef>
              <a:spcAft>
                <a:spcPts val="0"/>
              </a:spcAft>
              <a:buClr>
                <a:srgbClr val="000000"/>
              </a:buClr>
              <a:buSzPts val="1200"/>
              <a:buFont typeface="Arial"/>
              <a:buChar char="○"/>
            </a:pPr>
            <a:r>
              <a:rPr lang="en" sz="1200">
                <a:solidFill>
                  <a:srgbClr val="000000"/>
                </a:solidFill>
              </a:rPr>
              <a:t>In practice use in-depth model and kinematic studies to include rescattering, absorption…</a:t>
            </a:r>
            <a:endParaRPr sz="1200">
              <a:solidFill>
                <a:srgbClr val="000000"/>
              </a:solidFill>
            </a:endParaRPr>
          </a:p>
        </p:txBody>
      </p:sp>
      <p:sp>
        <p:nvSpPr>
          <p:cNvPr id="145" name="Google Shape;14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46" name="Google Shape;146;p19"/>
          <p:cNvSpPr txBox="1"/>
          <p:nvPr/>
        </p:nvSpPr>
        <p:spPr>
          <a:xfrm>
            <a:off x="181850" y="4472650"/>
            <a:ext cx="2975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i="1">
                <a:solidFill>
                  <a:srgbClr val="6AA84F"/>
                </a:solidFill>
                <a:latin typeface="Lato"/>
                <a:ea typeface="Lato"/>
                <a:cs typeface="Lato"/>
                <a:sym typeface="Lato"/>
              </a:rPr>
              <a:t>DESY 08-176 JHEP06 (2009) 74 </a:t>
            </a: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 sz="800" i="1">
                <a:solidFill>
                  <a:srgbClr val="6AA84F"/>
                </a:solidFill>
                <a:latin typeface="Lato"/>
                <a:ea typeface="Lato"/>
                <a:cs typeface="Lato"/>
                <a:sym typeface="Lato"/>
              </a:rPr>
              <a:t> Eur. Phy. J. C (2020) DOI:10.1140/epjc/s10052-020-08578-4</a:t>
            </a:r>
            <a:endParaRPr sz="800" i="1">
              <a:solidFill>
                <a:srgbClr val="6AA84F"/>
              </a:solidFill>
              <a:latin typeface="Lato"/>
              <a:ea typeface="Lato"/>
              <a:cs typeface="Lato"/>
              <a:sym typeface="Lato"/>
            </a:endParaRPr>
          </a:p>
          <a:p>
            <a:pPr marL="0" lvl="0" indent="0" algn="l" rtl="0">
              <a:lnSpc>
                <a:spcPct val="100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0"/>
              </a:spcAft>
              <a:buNone/>
            </a:pPr>
            <a:endParaRPr sz="800" i="1">
              <a:solidFill>
                <a:srgbClr val="6AA84F"/>
              </a:solidFill>
              <a:latin typeface="Lato"/>
              <a:ea typeface="Lato"/>
              <a:cs typeface="Lato"/>
              <a:sym typeface="Lato"/>
            </a:endParaRPr>
          </a:p>
          <a:p>
            <a:pPr marL="0" lvl="0" indent="0" algn="l" rtl="0">
              <a:lnSpc>
                <a:spcPct val="115000"/>
              </a:lnSpc>
              <a:spcBef>
                <a:spcPts val="1600"/>
              </a:spcBef>
              <a:spcAft>
                <a:spcPts val="1600"/>
              </a:spcAft>
              <a:buNone/>
            </a:pPr>
            <a:endParaRPr sz="800" i="1">
              <a:solidFill>
                <a:srgbClr val="6AA84F"/>
              </a:solidFill>
              <a:latin typeface="Lato"/>
              <a:ea typeface="Lato"/>
              <a:cs typeface="Lato"/>
              <a:sym typeface="Lato"/>
            </a:endParaRPr>
          </a:p>
        </p:txBody>
      </p:sp>
      <p:pic>
        <p:nvPicPr>
          <p:cNvPr id="147" name="Google Shape;147;p19"/>
          <p:cNvPicPr preferRelativeResize="0"/>
          <p:nvPr/>
        </p:nvPicPr>
        <p:blipFill rotWithShape="1">
          <a:blip r:embed="rId4">
            <a:alphaModFix/>
          </a:blip>
          <a:srcRect r="57671" b="94302"/>
          <a:stretch/>
        </p:blipFill>
        <p:spPr>
          <a:xfrm>
            <a:off x="7765375" y="2755188"/>
            <a:ext cx="1263300" cy="123275"/>
          </a:xfrm>
          <a:prstGeom prst="rect">
            <a:avLst/>
          </a:prstGeom>
          <a:noFill/>
          <a:ln>
            <a:noFill/>
          </a:ln>
        </p:spPr>
      </p:pic>
      <p:pic>
        <p:nvPicPr>
          <p:cNvPr id="148" name="Google Shape;148;p19"/>
          <p:cNvPicPr preferRelativeResize="0"/>
          <p:nvPr/>
        </p:nvPicPr>
        <p:blipFill>
          <a:blip r:embed="rId5">
            <a:alphaModFix/>
          </a:blip>
          <a:stretch>
            <a:fillRect/>
          </a:stretch>
        </p:blipFill>
        <p:spPr>
          <a:xfrm>
            <a:off x="6286825" y="1078792"/>
            <a:ext cx="2780975" cy="16475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Tagged</a:t>
            </a:r>
            <a:r>
              <a:rPr lang="en"/>
              <a:t> Deep Inelastic Scattering (</a:t>
            </a:r>
            <a:r>
              <a:rPr lang="en">
                <a:solidFill>
                  <a:srgbClr val="0000FF"/>
                </a:solidFill>
              </a:rPr>
              <a:t>T</a:t>
            </a:r>
            <a:r>
              <a:rPr lang="en"/>
              <a:t>DIS)</a:t>
            </a:r>
            <a:endParaRPr/>
          </a:p>
        </p:txBody>
      </p:sp>
      <p:sp>
        <p:nvSpPr>
          <p:cNvPr id="154" name="Google Shape;154;p20"/>
          <p:cNvSpPr txBox="1">
            <a:spLocks noGrp="1"/>
          </p:cNvSpPr>
          <p:nvPr>
            <p:ph type="body" idx="1"/>
          </p:nvPr>
        </p:nvSpPr>
        <p:spPr>
          <a:xfrm>
            <a:off x="653250" y="1237125"/>
            <a:ext cx="46377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Using the </a:t>
            </a:r>
            <a:r>
              <a:rPr lang="en" sz="1600">
                <a:solidFill>
                  <a:srgbClr val="FF0000"/>
                </a:solidFill>
              </a:rPr>
              <a:t>Sullivan process</a:t>
            </a:r>
            <a:r>
              <a:rPr lang="en" sz="1600">
                <a:solidFill>
                  <a:srgbClr val="000000"/>
                </a:solidFill>
              </a:rPr>
              <a:t> – scattering from nucleon-meson fluctuations</a:t>
            </a:r>
            <a:endParaRPr sz="1600">
              <a:solidFill>
                <a:srgbClr val="000000"/>
              </a:solidFill>
            </a:endParaRPr>
          </a:p>
        </p:txBody>
      </p:sp>
      <p:sp>
        <p:nvSpPr>
          <p:cNvPr id="155" name="Google Shape;15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56" name="Google Shape;156;p20"/>
          <p:cNvPicPr preferRelativeResize="0"/>
          <p:nvPr/>
        </p:nvPicPr>
        <p:blipFill>
          <a:blip r:embed="rId3">
            <a:alphaModFix/>
          </a:blip>
          <a:stretch>
            <a:fillRect/>
          </a:stretch>
        </p:blipFill>
        <p:spPr>
          <a:xfrm>
            <a:off x="6011600" y="1287275"/>
            <a:ext cx="2524688" cy="3366251"/>
          </a:xfrm>
          <a:prstGeom prst="rect">
            <a:avLst/>
          </a:prstGeom>
          <a:noFill/>
          <a:ln>
            <a:noFill/>
          </a:ln>
        </p:spPr>
      </p:pic>
      <p:pic>
        <p:nvPicPr>
          <p:cNvPr id="157" name="Google Shape;157;p20"/>
          <p:cNvPicPr preferRelativeResize="0"/>
          <p:nvPr/>
        </p:nvPicPr>
        <p:blipFill>
          <a:blip r:embed="rId4">
            <a:alphaModFix/>
          </a:blip>
          <a:stretch>
            <a:fillRect/>
          </a:stretch>
        </p:blipFill>
        <p:spPr>
          <a:xfrm>
            <a:off x="782200" y="2088250"/>
            <a:ext cx="4508741" cy="266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94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EIC Capabilities</a:t>
            </a:r>
            <a:endParaRPr/>
          </a:p>
        </p:txBody>
      </p:sp>
      <p:sp>
        <p:nvSpPr>
          <p:cNvPr id="163" name="Google Shape;163;p21"/>
          <p:cNvSpPr txBox="1">
            <a:spLocks noGrp="1"/>
          </p:cNvSpPr>
          <p:nvPr>
            <p:ph type="body" idx="1"/>
          </p:nvPr>
        </p:nvSpPr>
        <p:spPr>
          <a:xfrm>
            <a:off x="653250" y="1313325"/>
            <a:ext cx="52632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L</a:t>
            </a:r>
            <a:r>
              <a:rPr lang="en" sz="1600" baseline="-25000">
                <a:solidFill>
                  <a:srgbClr val="000000"/>
                </a:solidFill>
              </a:rPr>
              <a:t>EIC</a:t>
            </a:r>
            <a:r>
              <a:rPr lang="en" sz="1600">
                <a:solidFill>
                  <a:srgbClr val="000000"/>
                </a:solidFill>
              </a:rPr>
              <a:t> = 10</a:t>
            </a:r>
            <a:r>
              <a:rPr lang="en" sz="1600" baseline="30000">
                <a:solidFill>
                  <a:srgbClr val="000000"/>
                </a:solidFill>
              </a:rPr>
              <a:t>34</a:t>
            </a:r>
            <a:r>
              <a:rPr lang="en" sz="1600">
                <a:solidFill>
                  <a:srgbClr val="000000"/>
                </a:solidFill>
              </a:rPr>
              <a:t> </a:t>
            </a:r>
            <a:r>
              <a:rPr lang="en" sz="1000">
                <a:solidFill>
                  <a:srgbClr val="000000"/>
                </a:solidFill>
              </a:rPr>
              <a:t>e-nucleons/cm</a:t>
            </a:r>
            <a:r>
              <a:rPr lang="en" sz="1000" baseline="30000">
                <a:solidFill>
                  <a:srgbClr val="000000"/>
                </a:solidFill>
              </a:rPr>
              <a:t>2</a:t>
            </a:r>
            <a:r>
              <a:rPr lang="en" sz="1000">
                <a:solidFill>
                  <a:srgbClr val="000000"/>
                </a:solidFill>
              </a:rPr>
              <a:t>/s </a:t>
            </a:r>
            <a:r>
              <a:rPr lang="en" sz="1600">
                <a:solidFill>
                  <a:srgbClr val="000000"/>
                </a:solidFill>
              </a:rPr>
              <a:t>= </a:t>
            </a:r>
            <a:r>
              <a:rPr lang="en" sz="1600">
                <a:solidFill>
                  <a:srgbClr val="FF0000"/>
                </a:solidFill>
              </a:rPr>
              <a:t>1000 x L</a:t>
            </a:r>
            <a:r>
              <a:rPr lang="en" sz="1600" baseline="-25000">
                <a:solidFill>
                  <a:srgbClr val="FF0000"/>
                </a:solidFill>
              </a:rPr>
              <a:t>HERA</a:t>
            </a:r>
            <a:r>
              <a:rPr lang="en" sz="1600" baseline="-25000">
                <a:solidFill>
                  <a:srgbClr val="000000"/>
                </a:solidFill>
              </a:rPr>
              <a:t> </a:t>
            </a:r>
            <a:endParaRPr sz="1600">
              <a:solidFill>
                <a:srgbClr val="000000"/>
              </a:solidFill>
            </a:endParaRPr>
          </a:p>
          <a:p>
            <a:pPr marL="457200" lvl="0" indent="-330200" algn="l" rtl="0">
              <a:spcBef>
                <a:spcPts val="0"/>
              </a:spcBef>
              <a:spcAft>
                <a:spcPts val="0"/>
              </a:spcAft>
              <a:buClr>
                <a:srgbClr val="000000"/>
              </a:buClr>
              <a:buSzPts val="1600"/>
              <a:buFont typeface="Arial"/>
              <a:buChar char="●"/>
            </a:pPr>
            <a:r>
              <a:rPr lang="en" sz="1600">
                <a:solidFill>
                  <a:srgbClr val="000000"/>
                </a:solidFill>
              </a:rPr>
              <a:t>Fraction of proton wave function related to pion Sullivan process is roughly 10</a:t>
            </a:r>
            <a:r>
              <a:rPr lang="en" sz="1600" baseline="30000">
                <a:solidFill>
                  <a:srgbClr val="000000"/>
                </a:solidFill>
              </a:rPr>
              <a:t>-3 </a:t>
            </a:r>
            <a:r>
              <a:rPr lang="en" sz="1600">
                <a:solidFill>
                  <a:srgbClr val="000000"/>
                </a:solidFill>
              </a:rPr>
              <a:t>for a small –t bin (0.02)</a:t>
            </a:r>
            <a:endParaRPr sz="1600">
              <a:solidFill>
                <a:srgbClr val="000000"/>
              </a:solidFill>
            </a:endParaRPr>
          </a:p>
          <a:p>
            <a:pPr marL="914400" lvl="1" indent="-317500" algn="l" rtl="0">
              <a:spcBef>
                <a:spcPts val="0"/>
              </a:spcBef>
              <a:spcAft>
                <a:spcPts val="0"/>
              </a:spcAft>
              <a:buClr>
                <a:srgbClr val="000000"/>
              </a:buClr>
              <a:buSzPts val="1400"/>
              <a:buFont typeface="Arial"/>
              <a:buChar char="○"/>
            </a:pPr>
            <a:r>
              <a:rPr lang="en" sz="1400">
                <a:solidFill>
                  <a:srgbClr val="000000"/>
                </a:solidFill>
              </a:rPr>
              <a:t>pion data at </a:t>
            </a:r>
            <a:r>
              <a:rPr lang="en" sz="1400">
                <a:solidFill>
                  <a:srgbClr val="FF0000"/>
                </a:solidFill>
              </a:rPr>
              <a:t>EIC should be comparable or better</a:t>
            </a:r>
            <a:r>
              <a:rPr lang="en" sz="1400">
                <a:solidFill>
                  <a:srgbClr val="000000"/>
                </a:solidFill>
              </a:rPr>
              <a:t> than the proton data at HERA, or the 3D nucleon structure data at COMPASS</a:t>
            </a:r>
            <a:endParaRPr sz="1400">
              <a:solidFill>
                <a:srgbClr val="000000"/>
              </a:solidFill>
            </a:endParaRPr>
          </a:p>
          <a:p>
            <a:pPr marL="457200" lvl="0" indent="-330200" algn="l" rtl="0">
              <a:spcBef>
                <a:spcPts val="0"/>
              </a:spcBef>
              <a:spcAft>
                <a:spcPts val="0"/>
              </a:spcAft>
              <a:buClr>
                <a:srgbClr val="000000"/>
              </a:buClr>
              <a:buSzPts val="1600"/>
              <a:buFont typeface="Arial"/>
              <a:buChar char="●"/>
            </a:pPr>
            <a:r>
              <a:rPr lang="en" sz="1600">
                <a:solidFill>
                  <a:srgbClr val="000000"/>
                </a:solidFill>
              </a:rPr>
              <a:t>By mapping pion (kaon) structure for –t &lt; 0.6 (0.9) GeV</a:t>
            </a:r>
            <a:r>
              <a:rPr lang="en" sz="1600" baseline="30000">
                <a:solidFill>
                  <a:srgbClr val="000000"/>
                </a:solidFill>
              </a:rPr>
              <a:t>2</a:t>
            </a:r>
            <a:r>
              <a:rPr lang="en" sz="1600">
                <a:solidFill>
                  <a:srgbClr val="000000"/>
                </a:solidFill>
              </a:rPr>
              <a:t>, we gain at least </a:t>
            </a:r>
            <a:r>
              <a:rPr lang="en" sz="1600">
                <a:solidFill>
                  <a:srgbClr val="FF0000"/>
                </a:solidFill>
              </a:rPr>
              <a:t>a decade as compared</a:t>
            </a:r>
            <a:r>
              <a:rPr lang="en" sz="1600">
                <a:solidFill>
                  <a:srgbClr val="000000"/>
                </a:solidFill>
              </a:rPr>
              <a:t> to HERA/COMPASS</a:t>
            </a:r>
            <a:endParaRPr sz="1600">
              <a:solidFill>
                <a:srgbClr val="000000"/>
              </a:solidFill>
            </a:endParaRPr>
          </a:p>
          <a:p>
            <a:pPr marL="457200" lvl="0" indent="-330200" algn="l" rtl="0">
              <a:spcBef>
                <a:spcPts val="0"/>
              </a:spcBef>
              <a:spcAft>
                <a:spcPts val="0"/>
              </a:spcAft>
              <a:buClr>
                <a:srgbClr val="000000"/>
              </a:buClr>
              <a:buSzPts val="1600"/>
              <a:buFont typeface="Arial"/>
              <a:buChar char="●"/>
            </a:pPr>
            <a:r>
              <a:rPr lang="en" sz="1600">
                <a:solidFill>
                  <a:srgbClr val="000000"/>
                </a:solidFill>
              </a:rPr>
              <a:t>Consistency checks with complementary COMPASS++/AMBER Drell-Yan data can show </a:t>
            </a:r>
            <a:r>
              <a:rPr lang="en" sz="1600">
                <a:solidFill>
                  <a:srgbClr val="FF0000"/>
                </a:solidFill>
              </a:rPr>
              <a:t>process-independence</a:t>
            </a:r>
            <a:r>
              <a:rPr lang="en" sz="1600">
                <a:solidFill>
                  <a:srgbClr val="000000"/>
                </a:solidFill>
              </a:rPr>
              <a:t> of pion structure information</a:t>
            </a:r>
            <a:endParaRPr sz="1600">
              <a:solidFill>
                <a:srgbClr val="000000"/>
              </a:solidFill>
            </a:endParaRPr>
          </a:p>
          <a:p>
            <a:pPr marL="0" lvl="0" indent="0" algn="l" rtl="0">
              <a:spcBef>
                <a:spcPts val="1000"/>
              </a:spcBef>
              <a:spcAft>
                <a:spcPts val="1000"/>
              </a:spcAft>
              <a:buNone/>
            </a:pPr>
            <a:endParaRPr sz="1600">
              <a:solidFill>
                <a:srgbClr val="000000"/>
              </a:solidFill>
            </a:endParaRPr>
          </a:p>
        </p:txBody>
      </p:sp>
      <p:sp>
        <p:nvSpPr>
          <p:cNvPr id="164" name="Google Shape;164;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65" name="Google Shape;165;p21"/>
          <p:cNvPicPr preferRelativeResize="0"/>
          <p:nvPr/>
        </p:nvPicPr>
        <p:blipFill>
          <a:blip r:embed="rId3">
            <a:alphaModFix/>
          </a:blip>
          <a:stretch>
            <a:fillRect/>
          </a:stretch>
        </p:blipFill>
        <p:spPr>
          <a:xfrm>
            <a:off x="5782924" y="1567425"/>
            <a:ext cx="3198200" cy="2256850"/>
          </a:xfrm>
          <a:prstGeom prst="rect">
            <a:avLst/>
          </a:prstGeom>
          <a:noFill/>
          <a:ln>
            <a:noFill/>
          </a:ln>
        </p:spPr>
      </p:pic>
      <p:sp>
        <p:nvSpPr>
          <p:cNvPr id="166" name="Google Shape;166;p21"/>
          <p:cNvSpPr txBox="1"/>
          <p:nvPr/>
        </p:nvSpPr>
        <p:spPr>
          <a:xfrm>
            <a:off x="5782925" y="3783626"/>
            <a:ext cx="3393900" cy="27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i="1">
                <a:solidFill>
                  <a:srgbClr val="6AA84F"/>
                </a:solidFill>
                <a:latin typeface="Lato"/>
                <a:ea typeface="Lato"/>
                <a:cs typeface="Lato"/>
                <a:sym typeface="Lato"/>
              </a:rPr>
              <a:t>Jefferson Lab TDIS Collaboration, JLab Experiment C12-15-005 Proposal</a:t>
            </a:r>
            <a:endParaRPr sz="800">
              <a:solidFill>
                <a:srgbClr val="6AA84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22"/>
          <p:cNvGrpSpPr/>
          <p:nvPr/>
        </p:nvGrpSpPr>
        <p:grpSpPr>
          <a:xfrm>
            <a:off x="6124421" y="1080040"/>
            <a:ext cx="2534046" cy="1706795"/>
            <a:chOff x="5514925" y="431497"/>
            <a:chExt cx="2830704" cy="2050451"/>
          </a:xfrm>
        </p:grpSpPr>
        <p:pic>
          <p:nvPicPr>
            <p:cNvPr id="172" name="Google Shape;172;p22"/>
            <p:cNvPicPr preferRelativeResize="0"/>
            <p:nvPr/>
          </p:nvPicPr>
          <p:blipFill>
            <a:blip r:embed="rId3">
              <a:alphaModFix/>
            </a:blip>
            <a:stretch>
              <a:fillRect/>
            </a:stretch>
          </p:blipFill>
          <p:spPr>
            <a:xfrm>
              <a:off x="5514925" y="431497"/>
              <a:ext cx="2830704" cy="2050451"/>
            </a:xfrm>
            <a:prstGeom prst="rect">
              <a:avLst/>
            </a:prstGeom>
            <a:noFill/>
            <a:ln>
              <a:noFill/>
            </a:ln>
          </p:spPr>
        </p:pic>
        <p:sp>
          <p:nvSpPr>
            <p:cNvPr id="173" name="Google Shape;173;p22"/>
            <p:cNvSpPr txBox="1"/>
            <p:nvPr/>
          </p:nvSpPr>
          <p:spPr>
            <a:xfrm>
              <a:off x="6978485" y="474398"/>
              <a:ext cx="10824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85200C"/>
                  </a:solidFill>
                  <a:latin typeface="Lato"/>
                  <a:ea typeface="Lato"/>
                  <a:cs typeface="Lato"/>
                  <a:sym typeface="Lato"/>
                </a:rPr>
                <a:t>Projected EIC</a:t>
              </a:r>
              <a:endParaRPr sz="1000" b="1">
                <a:solidFill>
                  <a:srgbClr val="85200C"/>
                </a:solidFill>
                <a:latin typeface="Lato"/>
                <a:ea typeface="Lato"/>
                <a:cs typeface="Lato"/>
                <a:sym typeface="Lato"/>
              </a:endParaRPr>
            </a:p>
          </p:txBody>
        </p:sp>
        <p:sp>
          <p:nvSpPr>
            <p:cNvPr id="174" name="Google Shape;174;p22"/>
            <p:cNvSpPr txBox="1"/>
            <p:nvPr/>
          </p:nvSpPr>
          <p:spPr>
            <a:xfrm>
              <a:off x="6098878" y="1417965"/>
              <a:ext cx="8796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ζ=5.2 GeV</a:t>
              </a:r>
              <a:endParaRPr sz="1000">
                <a:latin typeface="Lato"/>
                <a:ea typeface="Lato"/>
                <a:cs typeface="Lato"/>
                <a:sym typeface="Lato"/>
              </a:endParaRPr>
            </a:p>
          </p:txBody>
        </p:sp>
      </p:grpSp>
      <p:sp>
        <p:nvSpPr>
          <p:cNvPr id="175" name="Google Shape;175;p22"/>
          <p:cNvSpPr txBox="1">
            <a:spLocks noGrp="1"/>
          </p:cNvSpPr>
          <p:nvPr>
            <p:ph type="title"/>
          </p:nvPr>
        </p:nvSpPr>
        <p:spPr>
          <a:xfrm>
            <a:off x="500850" y="543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2019 EPJA Pion and Kaon Structure Projections</a:t>
            </a:r>
            <a:endParaRPr/>
          </a:p>
        </p:txBody>
      </p:sp>
      <p:sp>
        <p:nvSpPr>
          <p:cNvPr id="176" name="Google Shape;176;p22"/>
          <p:cNvSpPr txBox="1">
            <a:spLocks noGrp="1"/>
          </p:cNvSpPr>
          <p:nvPr>
            <p:ph type="body" idx="1"/>
          </p:nvPr>
        </p:nvSpPr>
        <p:spPr>
          <a:xfrm>
            <a:off x="653250" y="1237125"/>
            <a:ext cx="4692900" cy="266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rPr>
              <a:t>The EPJA paper projects a wide range of structure function data</a:t>
            </a:r>
            <a:endParaRPr sz="1600">
              <a:solidFill>
                <a:srgbClr val="000000"/>
              </a:solidFill>
            </a:endParaRPr>
          </a:p>
          <a:p>
            <a:pPr marL="457200" lvl="0" indent="-330200" algn="l" rtl="0">
              <a:spcBef>
                <a:spcPts val="1000"/>
              </a:spcBef>
              <a:spcAft>
                <a:spcPts val="0"/>
              </a:spcAft>
              <a:buClr>
                <a:srgbClr val="000000"/>
              </a:buClr>
              <a:buSzPts val="1600"/>
              <a:buFont typeface="Arial"/>
              <a:buChar char="●"/>
            </a:pPr>
            <a:r>
              <a:rPr lang="en" sz="1600">
                <a:solidFill>
                  <a:srgbClr val="000000"/>
                </a:solidFill>
              </a:rPr>
              <a:t>Projected Q</a:t>
            </a:r>
            <a:r>
              <a:rPr lang="en" sz="1600" baseline="30000">
                <a:solidFill>
                  <a:srgbClr val="000000"/>
                </a:solidFill>
              </a:rPr>
              <a:t>2</a:t>
            </a:r>
            <a:r>
              <a:rPr lang="en" sz="1600">
                <a:solidFill>
                  <a:srgbClr val="000000"/>
                </a:solidFill>
              </a:rPr>
              <a:t> pion FF data up to 35 GeV</a:t>
            </a:r>
            <a:r>
              <a:rPr lang="en" sz="1600" baseline="30000">
                <a:solidFill>
                  <a:srgbClr val="000000"/>
                </a:solidFill>
              </a:rPr>
              <a:t>2</a:t>
            </a:r>
            <a:endParaRPr sz="1600">
              <a:solidFill>
                <a:srgbClr val="000000"/>
              </a:solidFill>
            </a:endParaRPr>
          </a:p>
          <a:p>
            <a:pPr marL="457200" lvl="0" indent="-330200" algn="l" rtl="0">
              <a:spcBef>
                <a:spcPts val="1000"/>
              </a:spcBef>
              <a:spcAft>
                <a:spcPts val="0"/>
              </a:spcAft>
              <a:buClr>
                <a:srgbClr val="000000"/>
              </a:buClr>
              <a:buSzPts val="1600"/>
              <a:buFont typeface="Arial"/>
              <a:buChar char="●"/>
            </a:pPr>
            <a:r>
              <a:rPr lang="en" sz="1600">
                <a:solidFill>
                  <a:srgbClr val="000000"/>
                </a:solidFill>
              </a:rPr>
              <a:t>Ratio of valence quark data projected at 1.2</a:t>
            </a:r>
            <a:endParaRPr sz="1600">
              <a:solidFill>
                <a:srgbClr val="000000"/>
              </a:solidFill>
            </a:endParaRPr>
          </a:p>
          <a:p>
            <a:pPr marL="0" lvl="0" indent="0" algn="l" rtl="0">
              <a:spcBef>
                <a:spcPts val="1000"/>
              </a:spcBef>
              <a:spcAft>
                <a:spcPts val="1000"/>
              </a:spcAft>
              <a:buNone/>
            </a:pPr>
            <a:endParaRPr sz="1600">
              <a:solidFill>
                <a:srgbClr val="000000"/>
              </a:solidFill>
            </a:endParaRPr>
          </a:p>
        </p:txBody>
      </p:sp>
      <p:sp>
        <p:nvSpPr>
          <p:cNvPr id="177" name="Google Shape;17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78" name="Google Shape;178;p22"/>
          <p:cNvSpPr txBox="1"/>
          <p:nvPr/>
        </p:nvSpPr>
        <p:spPr>
          <a:xfrm>
            <a:off x="5346150" y="4821650"/>
            <a:ext cx="3618000" cy="27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i="1">
                <a:solidFill>
                  <a:srgbClr val="6AA84F"/>
                </a:solidFill>
                <a:latin typeface="Lato"/>
                <a:ea typeface="Lato"/>
                <a:cs typeface="Lato"/>
                <a:sym typeface="Lato"/>
              </a:rPr>
              <a:t>Arlene C. Aguilar, et al., Eur. Phy. J. A (2019) DOI:10.1140/epja/i2019-12885-0</a:t>
            </a:r>
            <a:endParaRPr sz="800">
              <a:solidFill>
                <a:srgbClr val="6AA84F"/>
              </a:solidFill>
              <a:latin typeface="Lato"/>
              <a:ea typeface="Lato"/>
              <a:cs typeface="Lato"/>
              <a:sym typeface="Lato"/>
            </a:endParaRPr>
          </a:p>
        </p:txBody>
      </p:sp>
      <p:grpSp>
        <p:nvGrpSpPr>
          <p:cNvPr id="179" name="Google Shape;179;p22"/>
          <p:cNvGrpSpPr/>
          <p:nvPr/>
        </p:nvGrpSpPr>
        <p:grpSpPr>
          <a:xfrm>
            <a:off x="742739" y="2866128"/>
            <a:ext cx="4000356" cy="2112310"/>
            <a:chOff x="5143489" y="838603"/>
            <a:chExt cx="4000356" cy="2112310"/>
          </a:xfrm>
        </p:grpSpPr>
        <p:pic>
          <p:nvPicPr>
            <p:cNvPr id="180" name="Google Shape;180;p22"/>
            <p:cNvPicPr preferRelativeResize="0"/>
            <p:nvPr/>
          </p:nvPicPr>
          <p:blipFill>
            <a:blip r:embed="rId4">
              <a:alphaModFix/>
            </a:blip>
            <a:stretch>
              <a:fillRect/>
            </a:stretch>
          </p:blipFill>
          <p:spPr>
            <a:xfrm>
              <a:off x="5143489" y="838603"/>
              <a:ext cx="4000356" cy="2112310"/>
            </a:xfrm>
            <a:prstGeom prst="rect">
              <a:avLst/>
            </a:prstGeom>
            <a:noFill/>
            <a:ln>
              <a:noFill/>
            </a:ln>
          </p:spPr>
        </p:pic>
        <p:sp>
          <p:nvSpPr>
            <p:cNvPr id="181" name="Google Shape;181;p22"/>
            <p:cNvSpPr txBox="1"/>
            <p:nvPr/>
          </p:nvSpPr>
          <p:spPr>
            <a:xfrm>
              <a:off x="7840245" y="945412"/>
              <a:ext cx="8271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93C47D"/>
                  </a:solidFill>
                  <a:latin typeface="Lato"/>
                  <a:ea typeface="Lato"/>
                  <a:cs typeface="Lato"/>
                  <a:sym typeface="Lato"/>
                </a:rPr>
                <a:t>monopole</a:t>
              </a:r>
              <a:endParaRPr sz="1000" b="1">
                <a:solidFill>
                  <a:srgbClr val="93C47D"/>
                </a:solidFill>
                <a:latin typeface="Lato"/>
                <a:ea typeface="Lato"/>
                <a:cs typeface="Lato"/>
                <a:sym typeface="Lato"/>
              </a:endParaRPr>
            </a:p>
          </p:txBody>
        </p:sp>
        <p:sp>
          <p:nvSpPr>
            <p:cNvPr id="182" name="Google Shape;182;p22"/>
            <p:cNvSpPr txBox="1"/>
            <p:nvPr/>
          </p:nvSpPr>
          <p:spPr>
            <a:xfrm>
              <a:off x="7533434" y="1221649"/>
              <a:ext cx="9801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Lato"/>
                  <a:ea typeface="Lato"/>
                  <a:cs typeface="Lato"/>
                  <a:sym typeface="Lato"/>
                </a:rPr>
                <a:t>Projected EIC</a:t>
              </a:r>
              <a:endParaRPr sz="1000" b="1">
                <a:latin typeface="Lato"/>
                <a:ea typeface="Lato"/>
                <a:cs typeface="Lato"/>
                <a:sym typeface="Lato"/>
              </a:endParaRPr>
            </a:p>
          </p:txBody>
        </p:sp>
        <p:sp>
          <p:nvSpPr>
            <p:cNvPr id="183" name="Google Shape;183;p22"/>
            <p:cNvSpPr txBox="1"/>
            <p:nvPr/>
          </p:nvSpPr>
          <p:spPr>
            <a:xfrm>
              <a:off x="5964858" y="1610155"/>
              <a:ext cx="7008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BF9000"/>
                  </a:solidFill>
                  <a:latin typeface="Lato"/>
                  <a:ea typeface="Lato"/>
                  <a:cs typeface="Lato"/>
                  <a:sym typeface="Lato"/>
                </a:rPr>
                <a:t>pionLT</a:t>
              </a:r>
              <a:endParaRPr sz="1000" b="1">
                <a:solidFill>
                  <a:srgbClr val="BF9000"/>
                </a:solidFill>
                <a:latin typeface="Lato"/>
                <a:ea typeface="Lato"/>
                <a:cs typeface="Lato"/>
                <a:sym typeface="Lato"/>
              </a:endParaRPr>
            </a:p>
          </p:txBody>
        </p:sp>
      </p:grpSp>
      <p:grpSp>
        <p:nvGrpSpPr>
          <p:cNvPr id="184" name="Google Shape;184;p22"/>
          <p:cNvGrpSpPr/>
          <p:nvPr/>
        </p:nvGrpSpPr>
        <p:grpSpPr>
          <a:xfrm>
            <a:off x="4971692" y="2815886"/>
            <a:ext cx="3690671" cy="2050448"/>
            <a:chOff x="4765225" y="1293025"/>
            <a:chExt cx="3604875" cy="2702225"/>
          </a:xfrm>
        </p:grpSpPr>
        <p:pic>
          <p:nvPicPr>
            <p:cNvPr id="185" name="Google Shape;185;p22"/>
            <p:cNvPicPr preferRelativeResize="0"/>
            <p:nvPr/>
          </p:nvPicPr>
          <p:blipFill>
            <a:blip r:embed="rId5">
              <a:alphaModFix/>
            </a:blip>
            <a:stretch>
              <a:fillRect/>
            </a:stretch>
          </p:blipFill>
          <p:spPr>
            <a:xfrm>
              <a:off x="4765225" y="1293025"/>
              <a:ext cx="3604875" cy="2702225"/>
            </a:xfrm>
            <a:prstGeom prst="rect">
              <a:avLst/>
            </a:prstGeom>
            <a:noFill/>
            <a:ln>
              <a:noFill/>
            </a:ln>
          </p:spPr>
        </p:pic>
        <p:sp>
          <p:nvSpPr>
            <p:cNvPr id="186" name="Google Shape;186;p22"/>
            <p:cNvSpPr txBox="1"/>
            <p:nvPr/>
          </p:nvSpPr>
          <p:spPr>
            <a:xfrm>
              <a:off x="5547575" y="2371138"/>
              <a:ext cx="747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BF9000"/>
                  </a:solidFill>
                  <a:latin typeface="Lato"/>
                  <a:ea typeface="Lato"/>
                  <a:cs typeface="Lato"/>
                  <a:sym typeface="Lato"/>
                </a:rPr>
                <a:t>kaonLT</a:t>
              </a:r>
              <a:endParaRPr sz="1000" b="1">
                <a:solidFill>
                  <a:srgbClr val="BF9000"/>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3440</Words>
  <Application>Microsoft Office PowerPoint</Application>
  <PresentationFormat>On-screen Show (16:9)</PresentationFormat>
  <Paragraphs>383</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Lato</vt:lpstr>
      <vt:lpstr>Raleway</vt:lpstr>
      <vt:lpstr>Arial</vt:lpstr>
      <vt:lpstr>Times New Roman</vt:lpstr>
      <vt:lpstr>Comic Sans MS</vt:lpstr>
      <vt:lpstr>Noto Sans Symbols</vt:lpstr>
      <vt:lpstr>Calibri</vt:lpstr>
      <vt:lpstr>Courier New</vt:lpstr>
      <vt:lpstr>Streamline</vt:lpstr>
      <vt:lpstr>Meson Structure at the EIC ECCE Diffractive and Tagging WG May 27th, 2021</vt:lpstr>
      <vt:lpstr>Overview of Pion and Kaon Structure</vt:lpstr>
      <vt:lpstr>Accessing the Pion and Kaon Structure</vt:lpstr>
      <vt:lpstr>Off-Shell Considerations</vt:lpstr>
      <vt:lpstr>Experimental Validation</vt:lpstr>
      <vt:lpstr>Pion Structure Function Measurements</vt:lpstr>
      <vt:lpstr>Tagged Deep Inelastic Scattering (TDIS)</vt:lpstr>
      <vt:lpstr>EIC Capabilities</vt:lpstr>
      <vt:lpstr>2019 EPJA Pion and Kaon Structure Projections</vt:lpstr>
      <vt:lpstr>Global Fits: Pion and Kaon Structure Functions</vt:lpstr>
      <vt:lpstr>Structure Functions (SF)</vt:lpstr>
      <vt:lpstr>Pion SF Projections </vt:lpstr>
      <vt:lpstr>𝜋+ Form Factors </vt:lpstr>
      <vt:lpstr>𝜋+ Form Factor Projections </vt:lpstr>
      <vt:lpstr>Geometric particle detection fractions </vt:lpstr>
      <vt:lpstr>Meson Structure Functions – Scattered Electron  </vt:lpstr>
      <vt:lpstr>Meson Structure Functions – Forward Baryon  </vt:lpstr>
      <vt:lpstr>Meson Form Factor - Scattered Electron</vt:lpstr>
      <vt:lpstr>Meson Form Factor - Scattered 𝜋+ </vt:lpstr>
      <vt:lpstr>Meson Form Factor -  Forward Neutron </vt:lpstr>
      <vt:lpstr>GEANT4 for EIC</vt:lpstr>
      <vt:lpstr>Neutron Final State</vt:lpstr>
      <vt:lpstr>Neutron Final State</vt:lpstr>
      <vt:lpstr>Lambda Final State</vt:lpstr>
      <vt:lpstr>Lambda Final State</vt:lpstr>
      <vt:lpstr>Decay Length</vt:lpstr>
      <vt:lpstr>Lambda Final State</vt:lpstr>
      <vt:lpstr>Summary of Detector Requirements</vt:lpstr>
      <vt:lpstr>Future F2𝜋 projections</vt:lpstr>
      <vt:lpstr>Future F2K projections</vt:lpstr>
      <vt:lpstr>Summary </vt:lpstr>
      <vt:lpstr>Meson structure working group members!</vt:lpstr>
      <vt:lpstr>EXTRA</vt:lpstr>
      <vt:lpstr>Validation: Reduced cross-section compared with HERA</vt:lpstr>
      <vt:lpstr>Kinematic Variables</vt:lpstr>
      <vt:lpstr>Detection of 1H(e,e’K+)Λ, Λ decay to p + 𝜋- </vt:lpstr>
      <vt:lpstr>GEANT4 for EIC</vt:lpstr>
      <vt:lpstr>Decay Length [p(e,e’K+Λ0)X ]</vt:lpstr>
      <vt:lpstr>Virtual planes [p(e,e’K+Λ0)X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Meson Structure at the EIC ECCE Diffractive and Tagging WG May 27th, 2021</dc:title>
  <cp:lastModifiedBy>trottar@duq.edu</cp:lastModifiedBy>
  <cp:revision>1</cp:revision>
  <cp:lastPrinted>2021-05-27T12:34:28Z</cp:lastPrinted>
  <dcterms:modified xsi:type="dcterms:W3CDTF">2021-05-27T12:34:59Z</dcterms:modified>
</cp:coreProperties>
</file>